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325" r:id="rId5"/>
    <p:sldId id="326" r:id="rId6"/>
    <p:sldId id="322" r:id="rId7"/>
    <p:sldId id="323" r:id="rId8"/>
    <p:sldId id="259" r:id="rId9"/>
    <p:sldId id="320" r:id="rId10"/>
    <p:sldId id="260" r:id="rId11"/>
    <p:sldId id="321" r:id="rId12"/>
    <p:sldId id="291" r:id="rId13"/>
    <p:sldId id="293" r:id="rId14"/>
    <p:sldId id="292" r:id="rId15"/>
    <p:sldId id="296" r:id="rId16"/>
    <p:sldId id="294" r:id="rId17"/>
    <p:sldId id="295" r:id="rId18"/>
    <p:sldId id="297" r:id="rId19"/>
    <p:sldId id="313" r:id="rId20"/>
    <p:sldId id="314" r:id="rId21"/>
    <p:sldId id="319" r:id="rId22"/>
    <p:sldId id="327" r:id="rId23"/>
    <p:sldId id="328" r:id="rId24"/>
    <p:sldId id="334" r:id="rId25"/>
    <p:sldId id="298" r:id="rId26"/>
    <p:sldId id="333" r:id="rId27"/>
    <p:sldId id="302" r:id="rId28"/>
    <p:sldId id="329" r:id="rId29"/>
    <p:sldId id="316" r:id="rId30"/>
    <p:sldId id="317" r:id="rId31"/>
    <p:sldId id="318" r:id="rId32"/>
    <p:sldId id="308" r:id="rId33"/>
    <p:sldId id="309" r:id="rId34"/>
    <p:sldId id="311" r:id="rId35"/>
    <p:sldId id="312" r:id="rId36"/>
    <p:sldId id="262" r:id="rId37"/>
    <p:sldId id="301" r:id="rId38"/>
    <p:sldId id="304" r:id="rId39"/>
    <p:sldId id="307" r:id="rId40"/>
    <p:sldId id="305" r:id="rId41"/>
    <p:sldId id="306" r:id="rId42"/>
    <p:sldId id="300" r:id="rId43"/>
    <p:sldId id="332" r:id="rId44"/>
    <p:sldId id="299" r:id="rId45"/>
    <p:sldId id="315" r:id="rId46"/>
    <p:sldId id="324" r:id="rId47"/>
    <p:sldId id="330" r:id="rId48"/>
    <p:sldId id="331" r:id="rId4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ve Lian" initials="DL" lastIdx="1" clrIdx="0">
    <p:extLst>
      <p:ext uri="{19B8F6BF-5375-455C-9EA6-DF929625EA0E}">
        <p15:presenceInfo xmlns:p15="http://schemas.microsoft.com/office/powerpoint/2012/main" userId="74fe9eade95ceb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CD78"/>
    <a:srgbClr val="CF6677"/>
    <a:srgbClr val="D0EBF8"/>
    <a:srgbClr val="88CDEE"/>
    <a:srgbClr val="23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83130" autoAdjust="0"/>
  </p:normalViewPr>
  <p:slideViewPr>
    <p:cSldViewPr snapToGrid="0">
      <p:cViewPr varScale="1">
        <p:scale>
          <a:sx n="95" d="100"/>
          <a:sy n="95" d="100"/>
        </p:scale>
        <p:origin x="205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KF" userId="f50f02fc-8b76-4045-b591-e069645c5b1a" providerId="ADAL" clId="{6ACD7B93-C08B-4B4B-A9EE-7A9483E7E982}"/>
    <pc:docChg chg="undo custSel addSld delSld modSld">
      <pc:chgData name="WKF" userId="f50f02fc-8b76-4045-b591-e069645c5b1a" providerId="ADAL" clId="{6ACD7B93-C08B-4B4B-A9EE-7A9483E7E982}" dt="2023-11-09T02:44:44.414" v="68"/>
      <pc:docMkLst>
        <pc:docMk/>
      </pc:docMkLst>
      <pc:sldChg chg="modSp mod">
        <pc:chgData name="WKF" userId="f50f02fc-8b76-4045-b591-e069645c5b1a" providerId="ADAL" clId="{6ACD7B93-C08B-4B4B-A9EE-7A9483E7E982}" dt="2023-11-09T02:43:37.899" v="56" actId="108"/>
        <pc:sldMkLst>
          <pc:docMk/>
          <pc:sldMk cId="2995982456" sldId="302"/>
        </pc:sldMkLst>
        <pc:spChg chg="mod">
          <ac:chgData name="WKF" userId="f50f02fc-8b76-4045-b591-e069645c5b1a" providerId="ADAL" clId="{6ACD7B93-C08B-4B4B-A9EE-7A9483E7E982}" dt="2023-11-09T01:40:27.824" v="1"/>
          <ac:spMkLst>
            <pc:docMk/>
            <pc:sldMk cId="2995982456" sldId="302"/>
            <ac:spMk id="2" creationId="{FCD7B302-C4A0-4243-82F2-CF7767282B2D}"/>
          </ac:spMkLst>
        </pc:spChg>
        <pc:spChg chg="mod">
          <ac:chgData name="WKF" userId="f50f02fc-8b76-4045-b591-e069645c5b1a" providerId="ADAL" clId="{6ACD7B93-C08B-4B4B-A9EE-7A9483E7E982}" dt="2023-11-09T02:43:37.899" v="56" actId="108"/>
          <ac:spMkLst>
            <pc:docMk/>
            <pc:sldMk cId="2995982456" sldId="302"/>
            <ac:spMk id="3" creationId="{2DECFABF-C715-4C56-BC69-39C908294B98}"/>
          </ac:spMkLst>
        </pc:spChg>
      </pc:sldChg>
      <pc:sldChg chg="del">
        <pc:chgData name="WKF" userId="f50f02fc-8b76-4045-b591-e069645c5b1a" providerId="ADAL" clId="{6ACD7B93-C08B-4B4B-A9EE-7A9483E7E982}" dt="2023-11-09T02:42:46.848" v="54" actId="47"/>
        <pc:sldMkLst>
          <pc:docMk/>
          <pc:sldMk cId="4085498415" sldId="303"/>
        </pc:sldMkLst>
      </pc:sldChg>
      <pc:sldChg chg="modSp mod">
        <pc:chgData name="WKF" userId="f50f02fc-8b76-4045-b591-e069645c5b1a" providerId="ADAL" clId="{6ACD7B93-C08B-4B4B-A9EE-7A9483E7E982}" dt="2023-11-09T02:43:41.986" v="57" actId="108"/>
        <pc:sldMkLst>
          <pc:docMk/>
          <pc:sldMk cId="2698699562" sldId="329"/>
        </pc:sldMkLst>
        <pc:spChg chg="mod">
          <ac:chgData name="WKF" userId="f50f02fc-8b76-4045-b591-e069645c5b1a" providerId="ADAL" clId="{6ACD7B93-C08B-4B4B-A9EE-7A9483E7E982}" dt="2023-11-09T02:43:41.986" v="57" actId="108"/>
          <ac:spMkLst>
            <pc:docMk/>
            <pc:sldMk cId="2698699562" sldId="329"/>
            <ac:spMk id="3" creationId="{2DECFABF-C715-4C56-BC69-39C908294B98}"/>
          </ac:spMkLst>
        </pc:spChg>
      </pc:sldChg>
      <pc:sldChg chg="modSp mod">
        <pc:chgData name="WKF" userId="f50f02fc-8b76-4045-b591-e069645c5b1a" providerId="ADAL" clId="{6ACD7B93-C08B-4B4B-A9EE-7A9483E7E982}" dt="2023-11-09T02:44:44.414" v="68"/>
        <pc:sldMkLst>
          <pc:docMk/>
          <pc:sldMk cId="2259350022" sldId="332"/>
        </pc:sldMkLst>
        <pc:spChg chg="mod">
          <ac:chgData name="WKF" userId="f50f02fc-8b76-4045-b591-e069645c5b1a" providerId="ADAL" clId="{6ACD7B93-C08B-4B4B-A9EE-7A9483E7E982}" dt="2023-11-09T02:44:44.414" v="68"/>
          <ac:spMkLst>
            <pc:docMk/>
            <pc:sldMk cId="2259350022" sldId="332"/>
            <ac:spMk id="3" creationId="{2DECFABF-C715-4C56-BC69-39C908294B98}"/>
          </ac:spMkLst>
        </pc:spChg>
      </pc:sldChg>
      <pc:sldChg chg="addSp delSp modSp add mod">
        <pc:chgData name="WKF" userId="f50f02fc-8b76-4045-b591-e069645c5b1a" providerId="ADAL" clId="{6ACD7B93-C08B-4B4B-A9EE-7A9483E7E982}" dt="2023-11-09T02:43:29.618" v="55" actId="108"/>
        <pc:sldMkLst>
          <pc:docMk/>
          <pc:sldMk cId="2043113903" sldId="333"/>
        </pc:sldMkLst>
        <pc:spChg chg="mod">
          <ac:chgData name="WKF" userId="f50f02fc-8b76-4045-b591-e069645c5b1a" providerId="ADAL" clId="{6ACD7B93-C08B-4B4B-A9EE-7A9483E7E982}" dt="2023-11-09T02:43:29.618" v="55" actId="108"/>
          <ac:spMkLst>
            <pc:docMk/>
            <pc:sldMk cId="2043113903" sldId="333"/>
            <ac:spMk id="3" creationId="{2DECFABF-C715-4C56-BC69-39C908294B98}"/>
          </ac:spMkLst>
        </pc:spChg>
        <pc:spChg chg="mod">
          <ac:chgData name="WKF" userId="f50f02fc-8b76-4045-b591-e069645c5b1a" providerId="ADAL" clId="{6ACD7B93-C08B-4B4B-A9EE-7A9483E7E982}" dt="2023-11-09T01:47:20.246" v="29" actId="20577"/>
          <ac:spMkLst>
            <pc:docMk/>
            <pc:sldMk cId="2043113903" sldId="333"/>
            <ac:spMk id="11" creationId="{07F37976-12EC-0DC7-CF88-52BC9E26EF5B}"/>
          </ac:spMkLst>
        </pc:spChg>
        <pc:picChg chg="del">
          <ac:chgData name="WKF" userId="f50f02fc-8b76-4045-b591-e069645c5b1a" providerId="ADAL" clId="{6ACD7B93-C08B-4B4B-A9EE-7A9483E7E982}" dt="2023-11-09T01:42:36.793" v="11" actId="478"/>
          <ac:picMkLst>
            <pc:docMk/>
            <pc:sldMk cId="2043113903" sldId="333"/>
            <ac:picMk id="7" creationId="{6FC4DF16-9AB1-88C8-97CB-B633976CFC06}"/>
          </ac:picMkLst>
        </pc:picChg>
        <pc:picChg chg="add mod">
          <ac:chgData name="WKF" userId="f50f02fc-8b76-4045-b591-e069645c5b1a" providerId="ADAL" clId="{6ACD7B93-C08B-4B4B-A9EE-7A9483E7E982}" dt="2023-11-09T01:51:29.815" v="53" actId="1076"/>
          <ac:picMkLst>
            <pc:docMk/>
            <pc:sldMk cId="2043113903" sldId="333"/>
            <ac:picMk id="8" creationId="{1C310AB6-D7F0-9BC2-1CEC-22A133A3FA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38380-55B4-44CC-8D64-0CFEAEC87175}" type="datetimeFigureOut">
              <a:rPr lang="zh-CN" altLang="en-US" smtClean="0"/>
              <a:t>2023/11/9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702A3-3BBD-4453-B934-FADD575612CE}" type="slidenum">
              <a:rPr lang="zh-CN" altLang="en-US" smtClean="0"/>
              <a:t>‹#›</a:t>
            </a:fld>
            <a:endParaRPr lang="zh-CN" altLang="en-US"/>
          </a:p>
        </p:txBody>
      </p:sp>
    </p:spTree>
    <p:extLst>
      <p:ext uri="{BB962C8B-B14F-4D97-AF65-F5344CB8AC3E}">
        <p14:creationId xmlns:p14="http://schemas.microsoft.com/office/powerpoint/2010/main" val="124643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2308.0845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2308.0845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abs/2308.0845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2308.0845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abs/2308.0845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a:t>
            </a:fld>
            <a:endParaRPr lang="zh-CN" altLang="en-US"/>
          </a:p>
        </p:txBody>
      </p:sp>
    </p:spTree>
    <p:extLst>
      <p:ext uri="{BB962C8B-B14F-4D97-AF65-F5344CB8AC3E}">
        <p14:creationId xmlns:p14="http://schemas.microsoft.com/office/powerpoint/2010/main" val="1401237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Open Sans" panose="020B0606030504020204" pitchFamily="34" charset="0"/>
              </a:rPr>
              <a:t>Knowledge Prompt-tuning for Sequential Recommendation</a:t>
            </a:r>
          </a:p>
          <a:p>
            <a:pPr algn="l"/>
            <a:r>
              <a:rPr lang="en-US" altLang="zh-CN" b="0" i="0" dirty="0">
                <a:solidFill>
                  <a:srgbClr val="4183C4"/>
                </a:solidFill>
                <a:effectLst/>
                <a:latin typeface="Open Sans" panose="020B0606030504020204" pitchFamily="34" charset="0"/>
                <a:hlinkClick r:id="rId3"/>
              </a:rPr>
              <a:t>https://arxiv.org/abs/2308.08459</a:t>
            </a:r>
            <a:endParaRPr lang="en-US" altLang="zh-CN" b="0" i="0" dirty="0">
              <a:solidFill>
                <a:srgbClr val="333333"/>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14</a:t>
            </a:fld>
            <a:endParaRPr lang="zh-CN" altLang="en-US"/>
          </a:p>
        </p:txBody>
      </p:sp>
    </p:spTree>
    <p:extLst>
      <p:ext uri="{BB962C8B-B14F-4D97-AF65-F5344CB8AC3E}">
        <p14:creationId xmlns:p14="http://schemas.microsoft.com/office/powerpoint/2010/main" val="166094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Open Sans" panose="020B0606030504020204" pitchFamily="34" charset="0"/>
              </a:rPr>
              <a:t>Knowledge Prompt-tuning for Sequential Recommendation</a:t>
            </a:r>
          </a:p>
          <a:p>
            <a:pPr algn="l"/>
            <a:r>
              <a:rPr lang="en-US" altLang="zh-CN" b="0" i="0" dirty="0">
                <a:solidFill>
                  <a:srgbClr val="4183C4"/>
                </a:solidFill>
                <a:effectLst/>
                <a:latin typeface="Open Sans" panose="020B0606030504020204" pitchFamily="34" charset="0"/>
                <a:hlinkClick r:id="rId3"/>
              </a:rPr>
              <a:t>https://arxiv.org/abs/2308.08459</a:t>
            </a:r>
            <a:endParaRPr lang="en-US" altLang="zh-CN" b="0" i="0" dirty="0">
              <a:solidFill>
                <a:srgbClr val="333333"/>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15</a:t>
            </a:fld>
            <a:endParaRPr lang="zh-CN" altLang="en-US"/>
          </a:p>
        </p:txBody>
      </p:sp>
    </p:spTree>
    <p:extLst>
      <p:ext uri="{BB962C8B-B14F-4D97-AF65-F5344CB8AC3E}">
        <p14:creationId xmlns:p14="http://schemas.microsoft.com/office/powerpoint/2010/main" val="200411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err="1">
                <a:solidFill>
                  <a:srgbClr val="333333"/>
                </a:solidFill>
                <a:effectLst/>
                <a:latin typeface="Open Sans" panose="020B0606030504020204" pitchFamily="34" charset="0"/>
              </a:rPr>
              <a:t>ReLLa</a:t>
            </a:r>
            <a:r>
              <a:rPr lang="en-US" altLang="zh-CN" b="1" i="0" dirty="0">
                <a:solidFill>
                  <a:srgbClr val="333333"/>
                </a:solidFill>
                <a:effectLst/>
                <a:latin typeface="Open Sans" panose="020B0606030504020204" pitchFamily="34" charset="0"/>
              </a:rPr>
              <a:t>: Retrieval-enhanced Large Language Models for Lifelong Sequential Behavior Comprehension in Recommendation</a:t>
            </a:r>
          </a:p>
          <a:p>
            <a:r>
              <a:rPr lang="en-US" altLang="zh-CN" dirty="0"/>
              <a:t>https://arxiv.org/abs/2308.11131</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16</a:t>
            </a:fld>
            <a:endParaRPr lang="zh-CN" altLang="en-US"/>
          </a:p>
        </p:txBody>
      </p:sp>
    </p:spTree>
    <p:extLst>
      <p:ext uri="{BB962C8B-B14F-4D97-AF65-F5344CB8AC3E}">
        <p14:creationId xmlns:p14="http://schemas.microsoft.com/office/powerpoint/2010/main" val="257660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err="1">
                <a:solidFill>
                  <a:srgbClr val="333333"/>
                </a:solidFill>
                <a:effectLst/>
                <a:latin typeface="Open Sans" panose="020B0606030504020204" pitchFamily="34" charset="0"/>
              </a:rPr>
              <a:t>ReLLa</a:t>
            </a:r>
            <a:r>
              <a:rPr lang="en-US" altLang="zh-CN" b="1" i="0" dirty="0">
                <a:solidFill>
                  <a:srgbClr val="333333"/>
                </a:solidFill>
                <a:effectLst/>
                <a:latin typeface="Open Sans" panose="020B0606030504020204" pitchFamily="34" charset="0"/>
              </a:rPr>
              <a:t>: Retrieval-enhanced Large Language Models for Lifelong Sequential Behavior Comprehension in Recommendation</a:t>
            </a:r>
          </a:p>
          <a:p>
            <a:r>
              <a:rPr lang="en-US" altLang="zh-CN" dirty="0"/>
              <a:t>https://arxiv.org/abs/2308.11131</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17</a:t>
            </a:fld>
            <a:endParaRPr lang="zh-CN" altLang="en-US"/>
          </a:p>
        </p:txBody>
      </p:sp>
    </p:spTree>
    <p:extLst>
      <p:ext uri="{BB962C8B-B14F-4D97-AF65-F5344CB8AC3E}">
        <p14:creationId xmlns:p14="http://schemas.microsoft.com/office/powerpoint/2010/main" val="714549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err="1">
                <a:solidFill>
                  <a:srgbClr val="333333"/>
                </a:solidFill>
                <a:effectLst/>
                <a:latin typeface="Open Sans" panose="020B0606030504020204" pitchFamily="34" charset="0"/>
              </a:rPr>
              <a:t>ReLLa</a:t>
            </a:r>
            <a:r>
              <a:rPr lang="en-US" altLang="zh-CN" b="1" i="0" dirty="0">
                <a:solidFill>
                  <a:srgbClr val="333333"/>
                </a:solidFill>
                <a:effectLst/>
                <a:latin typeface="Open Sans" panose="020B0606030504020204" pitchFamily="34" charset="0"/>
              </a:rPr>
              <a:t>: Retrieval-enhanced Large Language Models for Lifelong Sequential Behavior Comprehension in Recommendation</a:t>
            </a:r>
          </a:p>
          <a:p>
            <a:r>
              <a:rPr lang="en-US" altLang="zh-CN" dirty="0"/>
              <a:t>https://arxiv.org/abs/2308.11131</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18</a:t>
            </a:fld>
            <a:endParaRPr lang="zh-CN" altLang="en-US"/>
          </a:p>
        </p:txBody>
      </p:sp>
    </p:spTree>
    <p:extLst>
      <p:ext uri="{BB962C8B-B14F-4D97-AF65-F5344CB8AC3E}">
        <p14:creationId xmlns:p14="http://schemas.microsoft.com/office/powerpoint/2010/main" val="373824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Large Language Models are Zero-Shot Rankers for Recommender Systems</a:t>
            </a:r>
          </a:p>
          <a:p>
            <a:r>
              <a:rPr lang="en-US" altLang="zh-CN" dirty="0"/>
              <a:t>https://arxiv.org/pdf/2305.08845.pdf</a:t>
            </a:r>
          </a:p>
          <a:p>
            <a:r>
              <a:rPr lang="en-US" altLang="zh-CN" dirty="0"/>
              <a:t>introduced two prompting methods to improve the sequential recommendation ability of LLMs: </a:t>
            </a:r>
            <a:r>
              <a:rPr lang="en-US" altLang="zh-CN" dirty="0" err="1"/>
              <a:t>recencyfocused</a:t>
            </a:r>
            <a:r>
              <a:rPr lang="en-US" altLang="zh-CN" dirty="0"/>
              <a:t> sequential prompting, enabling LLMs to perceive the sequential information in the user interaction history, and bootstrapping, shuffling the candidate item list multiple times and taking the average scores for ranking to alleviate the position bias problem.</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19</a:t>
            </a:fld>
            <a:endParaRPr lang="zh-CN" altLang="en-US"/>
          </a:p>
        </p:txBody>
      </p:sp>
    </p:spTree>
    <p:extLst>
      <p:ext uri="{BB962C8B-B14F-4D97-AF65-F5344CB8AC3E}">
        <p14:creationId xmlns:p14="http://schemas.microsoft.com/office/powerpoint/2010/main" val="378061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FFFFFF"/>
                </a:solidFill>
                <a:effectLst/>
                <a:latin typeface="Segoe UI" panose="020B0502040204020203" pitchFamily="34" charset="0"/>
              </a:rPr>
              <a:t>Large Language Model Can Interpret Latent Space of Sequential Recommender</a:t>
            </a:r>
          </a:p>
          <a:p>
            <a:r>
              <a:rPr lang="en-US" altLang="zh-CN" dirty="0"/>
              <a:t>https://arxiv.org/pdf/2310.20487.pdf</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20</a:t>
            </a:fld>
            <a:endParaRPr lang="zh-CN" altLang="en-US"/>
          </a:p>
        </p:txBody>
      </p:sp>
    </p:spTree>
    <p:extLst>
      <p:ext uri="{BB962C8B-B14F-4D97-AF65-F5344CB8AC3E}">
        <p14:creationId xmlns:p14="http://schemas.microsoft.com/office/powerpoint/2010/main" val="2293649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FFFFFF"/>
                </a:solidFill>
                <a:effectLst/>
                <a:latin typeface="Segoe UI" panose="020B0502040204020203" pitchFamily="34" charset="0"/>
              </a:rPr>
              <a:t>Large Language Model Can Interpret Latent Space of Sequential Recommender</a:t>
            </a:r>
          </a:p>
          <a:p>
            <a:r>
              <a:rPr lang="en-US" altLang="zh-CN" dirty="0"/>
              <a:t>https://arxiv.org/pdf/2310.20487.pdf</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21</a:t>
            </a:fld>
            <a:endParaRPr lang="zh-CN" altLang="en-US"/>
          </a:p>
        </p:txBody>
      </p:sp>
    </p:spTree>
    <p:extLst>
      <p:ext uri="{BB962C8B-B14F-4D97-AF65-F5344CB8AC3E}">
        <p14:creationId xmlns:p14="http://schemas.microsoft.com/office/powerpoint/2010/main" val="4125008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22</a:t>
            </a:fld>
            <a:endParaRPr lang="zh-CN" altLang="en-US"/>
          </a:p>
        </p:txBody>
      </p:sp>
    </p:spTree>
    <p:extLst>
      <p:ext uri="{BB962C8B-B14F-4D97-AF65-F5344CB8AC3E}">
        <p14:creationId xmlns:p14="http://schemas.microsoft.com/office/powerpoint/2010/main" val="82380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23</a:t>
            </a:fld>
            <a:endParaRPr lang="zh-CN" altLang="en-US"/>
          </a:p>
        </p:txBody>
      </p:sp>
    </p:spTree>
    <p:extLst>
      <p:ext uri="{BB962C8B-B14F-4D97-AF65-F5344CB8AC3E}">
        <p14:creationId xmlns:p14="http://schemas.microsoft.com/office/powerpoint/2010/main" val="319250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5</a:t>
            </a:fld>
            <a:endParaRPr lang="zh-CN" altLang="en-US"/>
          </a:p>
        </p:txBody>
      </p:sp>
    </p:spTree>
    <p:extLst>
      <p:ext uri="{BB962C8B-B14F-4D97-AF65-F5344CB8AC3E}">
        <p14:creationId xmlns:p14="http://schemas.microsoft.com/office/powerpoint/2010/main" val="286413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Language Models Can Improve Event Prediction by Few-Shot Abductive Reasoning</a:t>
            </a:r>
          </a:p>
          <a:p>
            <a:pPr algn="l"/>
            <a:r>
              <a:rPr lang="en-US" altLang="zh-CN" dirty="0"/>
              <a:t>https://arxiv.org/pdf/2305.16646.pdf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25</a:t>
            </a:fld>
            <a:endParaRPr lang="zh-CN" altLang="en-US"/>
          </a:p>
        </p:txBody>
      </p:sp>
    </p:spTree>
    <p:extLst>
      <p:ext uri="{BB962C8B-B14F-4D97-AF65-F5344CB8AC3E}">
        <p14:creationId xmlns:p14="http://schemas.microsoft.com/office/powerpoint/2010/main" val="1799791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26</a:t>
            </a:fld>
            <a:endParaRPr lang="zh-CN" altLang="en-US"/>
          </a:p>
        </p:txBody>
      </p:sp>
    </p:spTree>
    <p:extLst>
      <p:ext uri="{BB962C8B-B14F-4D97-AF65-F5344CB8AC3E}">
        <p14:creationId xmlns:p14="http://schemas.microsoft.com/office/powerpoint/2010/main" val="1235482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27</a:t>
            </a:fld>
            <a:endParaRPr lang="zh-CN" altLang="en-US"/>
          </a:p>
        </p:txBody>
      </p:sp>
    </p:spTree>
    <p:extLst>
      <p:ext uri="{BB962C8B-B14F-4D97-AF65-F5344CB8AC3E}">
        <p14:creationId xmlns:p14="http://schemas.microsoft.com/office/powerpoint/2010/main" val="3734468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28</a:t>
            </a:fld>
            <a:endParaRPr lang="zh-CN" altLang="en-US"/>
          </a:p>
        </p:txBody>
      </p:sp>
    </p:spTree>
    <p:extLst>
      <p:ext uri="{BB962C8B-B14F-4D97-AF65-F5344CB8AC3E}">
        <p14:creationId xmlns:p14="http://schemas.microsoft.com/office/powerpoint/2010/main" val="599035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Enhancing Recommender Systems with Large Language Model Reasoning Graphs</a:t>
            </a:r>
          </a:p>
          <a:p>
            <a:r>
              <a:rPr lang="en-US" altLang="zh-CN" dirty="0"/>
              <a:t>https://arxiv.org/pdf/2308.10835.pdf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29</a:t>
            </a:fld>
            <a:endParaRPr lang="zh-CN" altLang="en-US"/>
          </a:p>
        </p:txBody>
      </p:sp>
    </p:spTree>
    <p:extLst>
      <p:ext uri="{BB962C8B-B14F-4D97-AF65-F5344CB8AC3E}">
        <p14:creationId xmlns:p14="http://schemas.microsoft.com/office/powerpoint/2010/main" val="400218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Enhancing Recommender Systems with Large Language Model Reasoning Graphs</a:t>
            </a:r>
          </a:p>
          <a:p>
            <a:r>
              <a:rPr lang="en-US" altLang="zh-CN" dirty="0"/>
              <a:t>https://arxiv.org/pdf/2308.10835.pdf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30</a:t>
            </a:fld>
            <a:endParaRPr lang="zh-CN" altLang="en-US"/>
          </a:p>
        </p:txBody>
      </p:sp>
    </p:spTree>
    <p:extLst>
      <p:ext uri="{BB962C8B-B14F-4D97-AF65-F5344CB8AC3E}">
        <p14:creationId xmlns:p14="http://schemas.microsoft.com/office/powerpoint/2010/main" val="2846400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Enhancing Recommender Systems with Large Language Model Reasoning Graphs</a:t>
            </a:r>
          </a:p>
          <a:p>
            <a:r>
              <a:rPr lang="en-US" altLang="zh-CN" dirty="0"/>
              <a:t>https://arxiv.org/pdf/2308.10835.pdf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31</a:t>
            </a:fld>
            <a:endParaRPr lang="zh-CN" altLang="en-US"/>
          </a:p>
        </p:txBody>
      </p:sp>
    </p:spTree>
    <p:extLst>
      <p:ext uri="{BB962C8B-B14F-4D97-AF65-F5344CB8AC3E}">
        <p14:creationId xmlns:p14="http://schemas.microsoft.com/office/powerpoint/2010/main" val="3619990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32</a:t>
            </a:fld>
            <a:endParaRPr lang="zh-CN" altLang="en-US"/>
          </a:p>
        </p:txBody>
      </p:sp>
    </p:spTree>
    <p:extLst>
      <p:ext uri="{BB962C8B-B14F-4D97-AF65-F5344CB8AC3E}">
        <p14:creationId xmlns:p14="http://schemas.microsoft.com/office/powerpoint/2010/main" val="2009312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33</a:t>
            </a:fld>
            <a:endParaRPr lang="zh-CN" altLang="en-US"/>
          </a:p>
        </p:txBody>
      </p:sp>
    </p:spTree>
    <p:extLst>
      <p:ext uri="{BB962C8B-B14F-4D97-AF65-F5344CB8AC3E}">
        <p14:creationId xmlns:p14="http://schemas.microsoft.com/office/powerpoint/2010/main" val="2626845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34</a:t>
            </a:fld>
            <a:endParaRPr lang="zh-CN" altLang="en-US"/>
          </a:p>
        </p:txBody>
      </p:sp>
    </p:spTree>
    <p:extLst>
      <p:ext uri="{BB962C8B-B14F-4D97-AF65-F5344CB8AC3E}">
        <p14:creationId xmlns:p14="http://schemas.microsoft.com/office/powerpoint/2010/main" val="168601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TALLRec</a:t>
            </a:r>
            <a:r>
              <a:rPr lang="en-US" altLang="zh-CN" dirty="0"/>
              <a:t>: An Effective and Efficient Tuning Framework to Align Large Language Model with Recommendation</a:t>
            </a:r>
          </a:p>
          <a:p>
            <a:pPr algn="l"/>
            <a:r>
              <a:rPr lang="en-US" altLang="zh-CN" b="0" i="0" dirty="0">
                <a:solidFill>
                  <a:srgbClr val="4183C4"/>
                </a:solidFill>
                <a:effectLst/>
                <a:latin typeface="Open Sans" panose="020B0606030504020204" pitchFamily="34" charset="0"/>
              </a:rPr>
              <a:t>https://arxiv.org/pdf/2305.00447.pdf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6</a:t>
            </a:fld>
            <a:endParaRPr lang="zh-CN" altLang="en-US"/>
          </a:p>
        </p:txBody>
      </p:sp>
    </p:spTree>
    <p:extLst>
      <p:ext uri="{BB962C8B-B14F-4D97-AF65-F5344CB8AC3E}">
        <p14:creationId xmlns:p14="http://schemas.microsoft.com/office/powerpoint/2010/main" val="2743314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35</a:t>
            </a:fld>
            <a:endParaRPr lang="zh-CN" altLang="en-US"/>
          </a:p>
        </p:txBody>
      </p:sp>
    </p:spTree>
    <p:extLst>
      <p:ext uri="{BB962C8B-B14F-4D97-AF65-F5344CB8AC3E}">
        <p14:creationId xmlns:p14="http://schemas.microsoft.com/office/powerpoint/2010/main" val="3879054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Learning Vector-</a:t>
            </a:r>
            <a:r>
              <a:rPr lang="en-US" altLang="zh-CN" dirty="0" err="1"/>
              <a:t>Qantized</a:t>
            </a:r>
            <a:r>
              <a:rPr lang="en-US" altLang="zh-CN" dirty="0"/>
              <a:t> Item Representation for Transferable Sequential </a:t>
            </a:r>
            <a:r>
              <a:rPr lang="en-US" altLang="zh-CN"/>
              <a:t>Recommenders https://dl.acm.org/doi/pdf/10.1145/3543507.3583434</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37</a:t>
            </a:fld>
            <a:endParaRPr lang="zh-CN" altLang="en-US"/>
          </a:p>
        </p:txBody>
      </p:sp>
    </p:spTree>
    <p:extLst>
      <p:ext uri="{BB962C8B-B14F-4D97-AF65-F5344CB8AC3E}">
        <p14:creationId xmlns:p14="http://schemas.microsoft.com/office/powerpoint/2010/main" val="2735572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38</a:t>
            </a:fld>
            <a:endParaRPr lang="zh-CN" altLang="en-US"/>
          </a:p>
        </p:txBody>
      </p:sp>
    </p:spTree>
    <p:extLst>
      <p:ext uri="{BB962C8B-B14F-4D97-AF65-F5344CB8AC3E}">
        <p14:creationId xmlns:p14="http://schemas.microsoft.com/office/powerpoint/2010/main" val="1193453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39</a:t>
            </a:fld>
            <a:endParaRPr lang="zh-CN" altLang="en-US"/>
          </a:p>
        </p:txBody>
      </p:sp>
    </p:spTree>
    <p:extLst>
      <p:ext uri="{BB962C8B-B14F-4D97-AF65-F5344CB8AC3E}">
        <p14:creationId xmlns:p14="http://schemas.microsoft.com/office/powerpoint/2010/main" val="3127586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40</a:t>
            </a:fld>
            <a:endParaRPr lang="zh-CN" altLang="en-US"/>
          </a:p>
        </p:txBody>
      </p:sp>
    </p:spTree>
    <p:extLst>
      <p:ext uri="{BB962C8B-B14F-4D97-AF65-F5344CB8AC3E}">
        <p14:creationId xmlns:p14="http://schemas.microsoft.com/office/powerpoint/2010/main" val="100838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41</a:t>
            </a:fld>
            <a:endParaRPr lang="zh-CN" altLang="en-US"/>
          </a:p>
        </p:txBody>
      </p:sp>
    </p:spTree>
    <p:extLst>
      <p:ext uri="{BB962C8B-B14F-4D97-AF65-F5344CB8AC3E}">
        <p14:creationId xmlns:p14="http://schemas.microsoft.com/office/powerpoint/2010/main" val="2138791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MIND</a:t>
            </a:r>
            <a:r>
              <a:rPr lang="zh-CN" altLang="en-US" dirty="0"/>
              <a:t>是用户对英文新闻的评论，包括新闻的文本内容</a:t>
            </a:r>
            <a:endParaRPr lang="en-US" altLang="zh-CN" dirty="0"/>
          </a:p>
          <a:p>
            <a:pPr algn="l"/>
            <a:r>
              <a:rPr lang="en-US" altLang="zh-CN" dirty="0"/>
              <a:t>U-NEED</a:t>
            </a:r>
            <a:r>
              <a:rPr lang="zh-CN" altLang="en-US" dirty="0"/>
              <a:t>是带注释的售前对话，包含用户行为和产品知识</a:t>
            </a:r>
            <a:endParaRPr lang="en-US" altLang="zh-CN" dirty="0"/>
          </a:p>
          <a:p>
            <a:pPr algn="l"/>
            <a:r>
              <a:rPr lang="en-US" altLang="zh-CN" dirty="0" err="1"/>
              <a:t>NineRec</a:t>
            </a:r>
            <a:r>
              <a:rPr lang="zh-CN" altLang="en-US" dirty="0"/>
              <a:t>是一套多模态迁移学习数据集，一个大规模预训练数据集和</a:t>
            </a:r>
            <a:r>
              <a:rPr lang="en-US" altLang="zh-CN" dirty="0"/>
              <a:t>9</a:t>
            </a:r>
            <a:r>
              <a:rPr lang="zh-CN" altLang="en-US" dirty="0"/>
              <a:t>个下游任务数据集</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43</a:t>
            </a:fld>
            <a:endParaRPr lang="zh-CN" altLang="en-US"/>
          </a:p>
        </p:txBody>
      </p:sp>
    </p:spTree>
    <p:extLst>
      <p:ext uri="{BB962C8B-B14F-4D97-AF65-F5344CB8AC3E}">
        <p14:creationId xmlns:p14="http://schemas.microsoft.com/office/powerpoint/2010/main" val="3433847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Large Language Models as Zero-Shot Conversational Recommenders</a:t>
            </a:r>
          </a:p>
          <a:p>
            <a:pPr algn="l"/>
            <a:r>
              <a:rPr lang="en-US" altLang="zh-CN" dirty="0"/>
              <a:t>https://arxiv.org/pdf/2308.10053.pdf</a:t>
            </a:r>
          </a:p>
          <a:p>
            <a:pPr algn="l"/>
            <a:r>
              <a:rPr lang="zh-CN" altLang="en-US" dirty="0"/>
              <a:t>本文的</a:t>
            </a:r>
            <a:r>
              <a:rPr lang="en-US" altLang="zh-CN" dirty="0"/>
              <a:t>methodology</a:t>
            </a:r>
            <a:r>
              <a:rPr lang="zh-CN" altLang="en-US" dirty="0"/>
              <a:t>只有</a:t>
            </a:r>
            <a:r>
              <a:rPr lang="en-US" altLang="zh-CN" dirty="0"/>
              <a:t>1/4</a:t>
            </a:r>
            <a:r>
              <a:rPr lang="zh-CN" altLang="en-US" dirty="0"/>
              <a:t>页</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44</a:t>
            </a:fld>
            <a:endParaRPr lang="zh-CN" altLang="en-US"/>
          </a:p>
        </p:txBody>
      </p:sp>
    </p:spTree>
    <p:extLst>
      <p:ext uri="{BB962C8B-B14F-4D97-AF65-F5344CB8AC3E}">
        <p14:creationId xmlns:p14="http://schemas.microsoft.com/office/powerpoint/2010/main" val="3765533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 Multi-facet Paradigm to Bridge Large Language Model and Recommendation</a:t>
            </a:r>
          </a:p>
          <a:p>
            <a:pPr algn="l"/>
            <a:r>
              <a:rPr lang="en-US" altLang="zh-CN" dirty="0"/>
              <a:t>https://arxiv.org/pdf/2310.06491.pdf</a:t>
            </a:r>
          </a:p>
          <a:p>
            <a:pPr algn="l"/>
            <a:r>
              <a:rPr lang="zh-CN" altLang="en-US" dirty="0"/>
              <a:t>提出了该数据集，其中的</a:t>
            </a:r>
            <a:r>
              <a:rPr lang="en-US" altLang="zh-CN" dirty="0"/>
              <a:t>attribute</a:t>
            </a:r>
            <a:r>
              <a:rPr lang="zh-CN" altLang="en-US" dirty="0"/>
              <a:t>也可以由大模型给定</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45</a:t>
            </a:fld>
            <a:endParaRPr lang="zh-CN" altLang="en-US"/>
          </a:p>
        </p:txBody>
      </p:sp>
    </p:spTree>
    <p:extLst>
      <p:ext uri="{BB962C8B-B14F-4D97-AF65-F5344CB8AC3E}">
        <p14:creationId xmlns:p14="http://schemas.microsoft.com/office/powerpoint/2010/main" val="618785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A Multi-facet Paradigm to Bridge Large Language Model and Recommendation</a:t>
            </a:r>
          </a:p>
          <a:p>
            <a:pPr algn="l"/>
            <a:r>
              <a:rPr lang="en-US" altLang="zh-CN" dirty="0"/>
              <a:t>https://arxiv.org/pdf/2310.06491.pdf</a:t>
            </a:r>
          </a:p>
          <a:p>
            <a:pPr algn="l"/>
            <a:r>
              <a:rPr lang="zh-CN" altLang="en-US" dirty="0"/>
              <a:t>提出了该数据集，其中的</a:t>
            </a:r>
            <a:r>
              <a:rPr lang="en-US" altLang="zh-CN" dirty="0"/>
              <a:t>attribute</a:t>
            </a:r>
            <a:r>
              <a:rPr lang="zh-CN" altLang="en-US" dirty="0"/>
              <a:t>也可以由大模型给定</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46</a:t>
            </a:fld>
            <a:endParaRPr lang="zh-CN" altLang="en-US"/>
          </a:p>
        </p:txBody>
      </p:sp>
    </p:spTree>
    <p:extLst>
      <p:ext uri="{BB962C8B-B14F-4D97-AF65-F5344CB8AC3E}">
        <p14:creationId xmlns:p14="http://schemas.microsoft.com/office/powerpoint/2010/main" val="20371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err="1">
                <a:solidFill>
                  <a:srgbClr val="000000"/>
                </a:solidFill>
                <a:effectLst/>
                <a:latin typeface="Lucida Grande"/>
              </a:rPr>
              <a:t>LoRA</a:t>
            </a:r>
            <a:r>
              <a:rPr lang="en-US" altLang="zh-CN" b="1" i="0" dirty="0">
                <a:solidFill>
                  <a:srgbClr val="000000"/>
                </a:solidFill>
                <a:effectLst/>
                <a:latin typeface="Lucida Grande"/>
              </a:rPr>
              <a:t>: Low-Rank Adaptation of Large Language Models</a:t>
            </a:r>
          </a:p>
          <a:p>
            <a:pPr algn="l"/>
            <a:r>
              <a:rPr lang="en-US" altLang="zh-CN" b="1" i="0" dirty="0">
                <a:solidFill>
                  <a:srgbClr val="000000"/>
                </a:solidFill>
                <a:effectLst/>
                <a:latin typeface="Lucida Grande"/>
              </a:rPr>
              <a:t>https://arxiv.org/abs/2106.09685</a:t>
            </a:r>
          </a:p>
        </p:txBody>
      </p:sp>
      <p:sp>
        <p:nvSpPr>
          <p:cNvPr id="4" name="灯片编号占位符 3"/>
          <p:cNvSpPr>
            <a:spLocks noGrp="1"/>
          </p:cNvSpPr>
          <p:nvPr>
            <p:ph type="sldNum" sz="quarter" idx="10"/>
          </p:nvPr>
        </p:nvSpPr>
        <p:spPr/>
        <p:txBody>
          <a:bodyPr/>
          <a:lstStyle/>
          <a:p>
            <a:fld id="{CE9702A3-3BBD-4453-B934-FADD575612CE}" type="slidenum">
              <a:rPr lang="zh-CN" altLang="en-US" smtClean="0"/>
              <a:t>7</a:t>
            </a:fld>
            <a:endParaRPr lang="zh-CN" altLang="en-US"/>
          </a:p>
        </p:txBody>
      </p:sp>
    </p:spTree>
    <p:extLst>
      <p:ext uri="{BB962C8B-B14F-4D97-AF65-F5344CB8AC3E}">
        <p14:creationId xmlns:p14="http://schemas.microsoft.com/office/powerpoint/2010/main" val="116629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Open Sans" panose="020B0606030504020204" pitchFamily="34" charset="0"/>
              </a:rPr>
              <a:t>Knowledge Prompt-tuning for Sequential Recommendation</a:t>
            </a:r>
          </a:p>
          <a:p>
            <a:pPr algn="l"/>
            <a:r>
              <a:rPr lang="en-US" altLang="zh-CN" b="0" i="0" dirty="0">
                <a:solidFill>
                  <a:srgbClr val="4183C4"/>
                </a:solidFill>
                <a:effectLst/>
                <a:latin typeface="Open Sans" panose="020B0606030504020204" pitchFamily="34" charset="0"/>
                <a:hlinkClick r:id="rId3"/>
              </a:rPr>
              <a:t>https://arxiv.org/abs/2308.08459</a:t>
            </a:r>
            <a:endParaRPr lang="en-US" altLang="zh-CN" b="0" i="0" dirty="0">
              <a:solidFill>
                <a:srgbClr val="333333"/>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9</a:t>
            </a:fld>
            <a:endParaRPr lang="zh-CN" altLang="en-US"/>
          </a:p>
        </p:txBody>
      </p:sp>
    </p:spTree>
    <p:extLst>
      <p:ext uri="{BB962C8B-B14F-4D97-AF65-F5344CB8AC3E}">
        <p14:creationId xmlns:p14="http://schemas.microsoft.com/office/powerpoint/2010/main" val="239356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702A3-3BBD-4453-B934-FADD575612CE}" type="slidenum">
              <a:rPr lang="zh-CN" altLang="en-US" smtClean="0"/>
              <a:t>10</a:t>
            </a:fld>
            <a:endParaRPr lang="zh-CN" altLang="en-US"/>
          </a:p>
        </p:txBody>
      </p:sp>
    </p:spTree>
    <p:extLst>
      <p:ext uri="{BB962C8B-B14F-4D97-AF65-F5344CB8AC3E}">
        <p14:creationId xmlns:p14="http://schemas.microsoft.com/office/powerpoint/2010/main" val="242805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TALLRec</a:t>
            </a:r>
            <a:r>
              <a:rPr lang="en-US" altLang="zh-CN" dirty="0"/>
              <a:t>: An Effective and Efficient Tuning Framework to Align Large Language Model with Recommendation</a:t>
            </a:r>
          </a:p>
          <a:p>
            <a:pPr algn="l"/>
            <a:r>
              <a:rPr lang="en-US" altLang="zh-CN" b="0" i="0" dirty="0">
                <a:solidFill>
                  <a:srgbClr val="4183C4"/>
                </a:solidFill>
                <a:effectLst/>
                <a:latin typeface="Open Sans" panose="020B0606030504020204" pitchFamily="34" charset="0"/>
              </a:rPr>
              <a:t>https://arxiv.org/pdf/2305.00447.pdf</a:t>
            </a:r>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11</a:t>
            </a:fld>
            <a:endParaRPr lang="zh-CN" altLang="en-US"/>
          </a:p>
        </p:txBody>
      </p:sp>
    </p:spTree>
    <p:extLst>
      <p:ext uri="{BB962C8B-B14F-4D97-AF65-F5344CB8AC3E}">
        <p14:creationId xmlns:p14="http://schemas.microsoft.com/office/powerpoint/2010/main" val="249301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Open Sans" panose="020B0606030504020204" pitchFamily="34" charset="0"/>
              </a:rPr>
              <a:t>Knowledge Prompt-tuning for Sequential Recommendation</a:t>
            </a:r>
          </a:p>
          <a:p>
            <a:pPr algn="l"/>
            <a:r>
              <a:rPr lang="en-US" altLang="zh-CN" b="0" i="0" dirty="0">
                <a:solidFill>
                  <a:srgbClr val="4183C4"/>
                </a:solidFill>
                <a:effectLst/>
                <a:latin typeface="Open Sans" panose="020B0606030504020204" pitchFamily="34" charset="0"/>
                <a:hlinkClick r:id="rId3"/>
              </a:rPr>
              <a:t>https://arxiv.org/abs/2308.08459</a:t>
            </a:r>
            <a:endParaRPr lang="en-US" altLang="zh-CN" b="0" i="0" dirty="0">
              <a:solidFill>
                <a:srgbClr val="333333"/>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12</a:t>
            </a:fld>
            <a:endParaRPr lang="zh-CN" altLang="en-US"/>
          </a:p>
        </p:txBody>
      </p:sp>
    </p:spTree>
    <p:extLst>
      <p:ext uri="{BB962C8B-B14F-4D97-AF65-F5344CB8AC3E}">
        <p14:creationId xmlns:p14="http://schemas.microsoft.com/office/powerpoint/2010/main" val="200835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Open Sans" panose="020B0606030504020204" pitchFamily="34" charset="0"/>
              </a:rPr>
              <a:t>Knowledge Prompt-tuning for Sequential Recommendation</a:t>
            </a:r>
          </a:p>
          <a:p>
            <a:pPr algn="l"/>
            <a:r>
              <a:rPr lang="en-US" altLang="zh-CN" b="0" i="0" dirty="0">
                <a:solidFill>
                  <a:srgbClr val="4183C4"/>
                </a:solidFill>
                <a:effectLst/>
                <a:latin typeface="Open Sans" panose="020B0606030504020204" pitchFamily="34" charset="0"/>
                <a:hlinkClick r:id="rId3"/>
              </a:rPr>
              <a:t>https://arxiv.org/abs/2308.08459</a:t>
            </a:r>
            <a:endParaRPr lang="en-US" altLang="zh-CN" b="0" i="0" dirty="0">
              <a:solidFill>
                <a:srgbClr val="333333"/>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CE9702A3-3BBD-4453-B934-FADD575612CE}" type="slidenum">
              <a:rPr lang="zh-CN" altLang="en-US" smtClean="0"/>
              <a:t>13</a:t>
            </a:fld>
            <a:endParaRPr lang="zh-CN" altLang="en-US"/>
          </a:p>
        </p:txBody>
      </p:sp>
    </p:spTree>
    <p:extLst>
      <p:ext uri="{BB962C8B-B14F-4D97-AF65-F5344CB8AC3E}">
        <p14:creationId xmlns:p14="http://schemas.microsoft.com/office/powerpoint/2010/main" val="407458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p:spPr>
        <p:txBody>
          <a:bodyPr anchor="t"/>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单击以编辑母版副标题样式</a:t>
            </a:r>
          </a:p>
        </p:txBody>
      </p:sp>
      <p:sp>
        <p:nvSpPr>
          <p:cNvPr id="4" name="日期占位符 3"/>
          <p:cNvSpPr>
            <a:spLocks noGrp="1"/>
          </p:cNvSpPr>
          <p:nvPr>
            <p:ph type="dt" sz="half" idx="10"/>
          </p:nvPr>
        </p:nvSpPr>
        <p:spPr/>
        <p:txBody>
          <a:bodyPr/>
          <a:lstStyle/>
          <a:p>
            <a:fld id="{2DD3A404-5EF0-430A-B2E4-8DED4DECA18A}" type="datetime1">
              <a:rPr lang="zh-CN" altLang="en-US" smtClean="0"/>
              <a:t>2023/11/9</a:t>
            </a:fld>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9993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9B6F05E-FF6E-4D49-A459-ED6212154775}" type="datetime1">
              <a:rPr lang="zh-CN" altLang="en-US" smtClean="0"/>
              <a:t>2023/11/9</a:t>
            </a:fld>
            <a:endParaRPr lang="zh-CN" altLang="en-US"/>
          </a:p>
        </p:txBody>
      </p:sp>
      <p:sp>
        <p:nvSpPr>
          <p:cNvPr id="5" name="页脚占位符 4"/>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25854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5377DA-850B-4CC3-BE55-7AF8C59ADECC}" type="datetime1">
              <a:rPr lang="zh-CN" altLang="en-US" smtClean="0"/>
              <a:t>2023/11/9</a:t>
            </a:fld>
            <a:endParaRPr lang="zh-CN" altLang="en-US"/>
          </a:p>
        </p:txBody>
      </p:sp>
      <p:sp>
        <p:nvSpPr>
          <p:cNvPr id="5" name="页脚占位符 4"/>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95743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405164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8978E0C-AD0B-4336-9902-C65367C2D090}" type="datetime1">
              <a:rPr lang="zh-CN" altLang="en-US" smtClean="0"/>
              <a:t>2023/11/9</a:t>
            </a:fld>
            <a:endParaRPr lang="zh-CN" altLang="en-US"/>
          </a:p>
        </p:txBody>
      </p:sp>
      <p:sp>
        <p:nvSpPr>
          <p:cNvPr id="5" name="页脚占位符 4"/>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6" name="灯片编号占位符 5"/>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61310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440ECAF-2111-4247-8604-73DF73189235}" type="datetime1">
              <a:rPr lang="zh-CN" altLang="en-US" smtClean="0"/>
              <a:t>2023/11/9</a:t>
            </a:fld>
            <a:endParaRPr lang="zh-CN" altLang="en-US"/>
          </a:p>
        </p:txBody>
      </p:sp>
      <p:sp>
        <p:nvSpPr>
          <p:cNvPr id="6" name="页脚占位符 5"/>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4383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3C41C8-1CDE-4462-8A83-8A20E34D4C95}" type="datetime1">
              <a:rPr lang="zh-CN" altLang="en-US" smtClean="0"/>
              <a:t>2023/11/9</a:t>
            </a:fld>
            <a:endParaRPr lang="zh-CN" altLang="en-US"/>
          </a:p>
        </p:txBody>
      </p:sp>
      <p:sp>
        <p:nvSpPr>
          <p:cNvPr id="8" name="页脚占位符 7"/>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9" name="灯片编号占位符 8"/>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381321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6CD0DE5-1C2B-4DE9-9DE6-98692ECA1454}" type="datetime1">
              <a:rPr lang="zh-CN" altLang="en-US" smtClean="0"/>
              <a:t>2023/11/9</a:t>
            </a:fld>
            <a:endParaRPr lang="zh-CN" altLang="en-US"/>
          </a:p>
        </p:txBody>
      </p:sp>
      <p:sp>
        <p:nvSpPr>
          <p:cNvPr id="4" name="页脚占位符 3"/>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5" name="灯片编号占位符 4"/>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3271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1F6F8-E602-43B3-9619-E5B3B066E24C}" type="datetime1">
              <a:rPr lang="zh-CN" altLang="en-US" smtClean="0"/>
              <a:t>2023/11/9</a:t>
            </a:fld>
            <a:endParaRPr lang="zh-CN" altLang="en-US"/>
          </a:p>
        </p:txBody>
      </p:sp>
      <p:sp>
        <p:nvSpPr>
          <p:cNvPr id="3" name="页脚占位符 2"/>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4" name="灯片编号占位符 3"/>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1170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76763820-80DD-42CA-9568-74BA8791AA10}" type="datetime1">
              <a:rPr lang="zh-CN" altLang="en-US" smtClean="0"/>
              <a:t>2023/11/9</a:t>
            </a:fld>
            <a:endParaRPr lang="zh-CN" altLang="en-US"/>
          </a:p>
        </p:txBody>
      </p:sp>
      <p:sp>
        <p:nvSpPr>
          <p:cNvPr id="6" name="页脚占位符 5"/>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17760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p:cNvSpPr>
            <a:spLocks noGrp="1"/>
          </p:cNvSpPr>
          <p:nvPr>
            <p:ph type="dt" sz="half" idx="10"/>
          </p:nvPr>
        </p:nvSpPr>
        <p:spPr/>
        <p:txBody>
          <a:bodyPr/>
          <a:lstStyle/>
          <a:p>
            <a:fld id="{D125E01A-3DFA-40E0-B504-CF7FFB1E4265}" type="datetime1">
              <a:rPr lang="zh-CN" altLang="en-US" smtClean="0"/>
              <a:t>2023/11/9</a:t>
            </a:fld>
            <a:endParaRPr lang="zh-CN" altLang="en-US"/>
          </a:p>
        </p:txBody>
      </p:sp>
      <p:sp>
        <p:nvSpPr>
          <p:cNvPr id="6" name="页脚占位符 5"/>
          <p:cNvSpPr>
            <a:spLocks noGrp="1"/>
          </p:cNvSpPr>
          <p:nvPr>
            <p:ph type="ftr" sz="quarter" idx="11"/>
          </p:nvPr>
        </p:nvSpPr>
        <p:spPr>
          <a:xfrm>
            <a:off x="634425" y="6516130"/>
            <a:ext cx="1008638" cy="263012"/>
          </a:xfrm>
          <a:prstGeom prst="rect">
            <a:avLst/>
          </a:prstGeom>
        </p:spPr>
        <p:txBody>
          <a:bodyPr/>
          <a:lstStyle/>
          <a:p>
            <a:r>
              <a:rPr lang="en-US" altLang="zh-CN" dirty="0"/>
              <a:t>《</a:t>
            </a:r>
            <a:r>
              <a:rPr lang="zh-CN" altLang="en-US"/>
              <a:t>机器学习概论</a:t>
            </a:r>
            <a:r>
              <a:rPr lang="en-US" altLang="zh-CN" dirty="0"/>
              <a:t>》</a:t>
            </a:r>
            <a:endParaRPr lang="zh-CN" altLang="en-US"/>
          </a:p>
        </p:txBody>
      </p:sp>
      <p:sp>
        <p:nvSpPr>
          <p:cNvPr id="7" name="灯片编号占位符 6"/>
          <p:cNvSpPr>
            <a:spLocks noGrp="1"/>
          </p:cNvSpPr>
          <p:nvPr>
            <p:ph type="sldNum" sz="quarter" idx="12"/>
          </p:nvPr>
        </p:nvSpPr>
        <p:spPr/>
        <p:txBody>
          <a:bodyPr/>
          <a:lstStyle/>
          <a:p>
            <a:fld id="{EBFC4843-EEDB-4B7A-8496-D61853415229}" type="slidenum">
              <a:rPr lang="zh-CN" altLang="en-US" smtClean="0"/>
              <a:t>‹#›</a:t>
            </a:fld>
            <a:endParaRPr lang="zh-CN" altLang="en-US"/>
          </a:p>
        </p:txBody>
      </p:sp>
    </p:spTree>
    <p:extLst>
      <p:ext uri="{BB962C8B-B14F-4D97-AF65-F5344CB8AC3E}">
        <p14:creationId xmlns:p14="http://schemas.microsoft.com/office/powerpoint/2010/main" val="2429407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7"/>
            <a:ext cx="7886700" cy="98107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482106"/>
            <a:ext cx="7886700" cy="4932533"/>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492873"/>
            <a:ext cx="829447" cy="263012"/>
          </a:xfrm>
          <a:prstGeom prst="rect">
            <a:avLst/>
          </a:prstGeom>
        </p:spPr>
        <p:txBody>
          <a:bodyPr vert="horz" lIns="91440" tIns="45720" rIns="91440" bIns="45720" rtlCol="0" anchor="ctr"/>
          <a:lstStyle>
            <a:lvl1pPr algn="l">
              <a:defRPr sz="900">
                <a:solidFill>
                  <a:schemeClr val="tx1">
                    <a:tint val="75000"/>
                  </a:schemeClr>
                </a:solidFill>
              </a:defRPr>
            </a:lvl1pPr>
          </a:lstStyle>
          <a:p>
            <a:fld id="{ADCCC1FB-A249-49D3-9620-1BA24AE4595D}" type="datetime1">
              <a:rPr lang="zh-CN" altLang="en-US" smtClean="0"/>
              <a:t>2023/11/9</a:t>
            </a:fld>
            <a:endParaRPr lang="zh-CN" altLang="en-US"/>
          </a:p>
        </p:txBody>
      </p:sp>
      <p:sp>
        <p:nvSpPr>
          <p:cNvPr id="6" name="灯片编号占位符 5"/>
          <p:cNvSpPr>
            <a:spLocks noGrp="1"/>
          </p:cNvSpPr>
          <p:nvPr>
            <p:ph type="sldNum" sz="quarter" idx="4"/>
          </p:nvPr>
        </p:nvSpPr>
        <p:spPr>
          <a:xfrm>
            <a:off x="8367066" y="879586"/>
            <a:ext cx="628650" cy="365125"/>
          </a:xfrm>
          <a:prstGeom prst="rect">
            <a:avLst/>
          </a:prstGeom>
        </p:spPr>
        <p:txBody>
          <a:bodyPr vert="horz" lIns="91440" tIns="45720" rIns="91440" bIns="45720" rtlCol="0" anchor="ctr"/>
          <a:lstStyle>
            <a:lvl1pPr algn="r">
              <a:defRPr sz="1200" b="1">
                <a:solidFill>
                  <a:schemeClr val="tx1"/>
                </a:solidFill>
              </a:defRPr>
            </a:lvl1pPr>
          </a:lstStyle>
          <a:p>
            <a:fld id="{EBFC4843-EEDB-4B7A-8496-D61853415229}" type="slidenum">
              <a:rPr lang="zh-CN" altLang="en-US" smtClean="0"/>
              <a:pPr/>
              <a:t>‹#›</a:t>
            </a:fld>
            <a:endParaRPr lang="zh-CN" altLang="en-US"/>
          </a:p>
        </p:txBody>
      </p:sp>
      <p:pic>
        <p:nvPicPr>
          <p:cNvPr id="7" name="Picture 6"/>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2652" b="95833" l="805" r="50302"/>
                    </a14:imgEffect>
                  </a14:imgLayer>
                </a14:imgProps>
              </a:ext>
            </a:extLst>
          </a:blip>
          <a:srcRect l="1834" t="5944" r="52105" b="8391"/>
          <a:stretch/>
        </p:blipFill>
        <p:spPr>
          <a:xfrm>
            <a:off x="8076630" y="365126"/>
            <a:ext cx="762106" cy="752887"/>
          </a:xfrm>
          <a:prstGeom prst="rect">
            <a:avLst/>
          </a:prstGeom>
        </p:spPr>
      </p:pic>
    </p:spTree>
    <p:extLst>
      <p:ext uri="{BB962C8B-B14F-4D97-AF65-F5344CB8AC3E}">
        <p14:creationId xmlns:p14="http://schemas.microsoft.com/office/powerpoint/2010/main" val="234938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685800" rtl="0" eaLnBrk="1" latinLnBrk="0" hangingPunct="1">
        <a:lnSpc>
          <a:spcPct val="90000"/>
        </a:lnSpc>
        <a:spcBef>
          <a:spcPct val="0"/>
        </a:spcBef>
        <a:buNone/>
        <a:defRPr sz="3300" kern="1200" baseline="0">
          <a:solidFill>
            <a:schemeClr val="tx1"/>
          </a:solidFill>
          <a:latin typeface="Times New Roman" panose="02020603050405020304" pitchFamily="18" charset="0"/>
          <a:ea typeface="微软雅黑" panose="020B0503020204020204" pitchFamily="34" charset="-122"/>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Times New Roman" panose="02020603050405020304" pitchFamily="18" charset="0"/>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Times New Roman" panose="02020603050405020304" pitchFamily="18" charset="0"/>
          <a:ea typeface="微软雅黑" panose="020B0503020204020204" pitchFamily="34"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tx1"/>
          </a:solidFill>
          <a:latin typeface="Times New Roman" panose="02020603050405020304" pitchFamily="18" charset="0"/>
          <a:ea typeface="微软雅黑" panose="020B0503020204020204" pitchFamily="34"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tx1"/>
          </a:solidFill>
          <a:latin typeface="Times New Roman" panose="02020603050405020304" pitchFamily="18"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aperswithcode.com/dataset/douban" TargetMode="External"/><Relationship Id="rId3" Type="http://schemas.openxmlformats.org/officeDocument/2006/relationships/hyperlink" Target="http://jmcauley.ucsd.edu/data/amazon/" TargetMode="External"/><Relationship Id="rId7" Type="http://schemas.openxmlformats.org/officeDocument/2006/relationships/hyperlink" Target="https://www.yelp.com/datase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rouplens.org/datasets/movielens/" TargetMode="External"/><Relationship Id="rId11" Type="http://schemas.openxmlformats.org/officeDocument/2006/relationships/hyperlink" Target="https://arxiv.org/pdf/2309.07705.pdf" TargetMode="External"/><Relationship Id="rId5" Type="http://schemas.openxmlformats.org/officeDocument/2006/relationships/hyperlink" Target="https://cseweb.ucsd.edu/~jmcauley/datasets.html#steam_data" TargetMode="External"/><Relationship Id="rId10" Type="http://schemas.openxmlformats.org/officeDocument/2006/relationships/hyperlink" Target="https://www.kaggle.com/datasets/Cornell-University/arxiv" TargetMode="External"/><Relationship Id="rId4" Type="http://schemas.openxmlformats.org/officeDocument/2006/relationships/hyperlink" Target="https://arxiv.org/abs/2307.09688" TargetMode="External"/><Relationship Id="rId9" Type="http://schemas.openxmlformats.org/officeDocument/2006/relationships/hyperlink" Target="https://msnews.github.io/assets/doc/ACL2020_MIND.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20F07A-F09D-C5A9-ADB7-262DD4BBAEB8}"/>
              </a:ext>
            </a:extLst>
          </p:cNvPr>
          <p:cNvSpPr>
            <a:spLocks noGrp="1"/>
          </p:cNvSpPr>
          <p:nvPr>
            <p:ph type="ctrTitle"/>
          </p:nvPr>
        </p:nvSpPr>
        <p:spPr/>
        <p:txBody>
          <a:bodyPr>
            <a:normAutofit/>
          </a:bodyPr>
          <a:lstStyle/>
          <a:p>
            <a:r>
              <a:rPr kumimoji="1" lang="en-US" altLang="zh-CN" sz="2400" dirty="0"/>
              <a:t>Knowledge Augmentation of LLM in Sequential tasks</a:t>
            </a:r>
            <a:endParaRPr kumimoji="1" lang="zh-CN" altLang="en-US" sz="2400" dirty="0"/>
          </a:p>
        </p:txBody>
      </p:sp>
      <p:sp>
        <p:nvSpPr>
          <p:cNvPr id="3" name="副标题 2">
            <a:extLst>
              <a:ext uri="{FF2B5EF4-FFF2-40B4-BE49-F238E27FC236}">
                <a16:creationId xmlns:a16="http://schemas.microsoft.com/office/drawing/2014/main" id="{4E12149A-B497-5D6A-E377-510228C62BAC}"/>
              </a:ext>
            </a:extLst>
          </p:cNvPr>
          <p:cNvSpPr>
            <a:spLocks noGrp="1"/>
          </p:cNvSpPr>
          <p:nvPr>
            <p:ph type="subTitle" idx="1"/>
          </p:nvPr>
        </p:nvSpPr>
        <p:spPr/>
        <p:txBody>
          <a:bodyPr/>
          <a:lstStyle/>
          <a:p>
            <a:r>
              <a:rPr kumimoji="1" lang="zh-CN" altLang="en-US" dirty="0"/>
              <a:t>申珽嘉 汪克凡</a:t>
            </a:r>
          </a:p>
        </p:txBody>
      </p:sp>
      <p:sp>
        <p:nvSpPr>
          <p:cNvPr id="4" name="日期占位符 3">
            <a:extLst>
              <a:ext uri="{FF2B5EF4-FFF2-40B4-BE49-F238E27FC236}">
                <a16:creationId xmlns:a16="http://schemas.microsoft.com/office/drawing/2014/main" id="{2BE21E8F-D5BB-A120-48C0-1AFE28191DA4}"/>
              </a:ext>
            </a:extLst>
          </p:cNvPr>
          <p:cNvSpPr>
            <a:spLocks noGrp="1"/>
          </p:cNvSpPr>
          <p:nvPr>
            <p:ph type="dt" sz="half" idx="10"/>
          </p:nvPr>
        </p:nvSpPr>
        <p:spPr/>
        <p:txBody>
          <a:bodyPr/>
          <a:lstStyle/>
          <a:p>
            <a:fld id="{2DD3A404-5EF0-430A-B2E4-8DED4DECA18A}"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2D6FE33B-3E89-9F68-9F6E-6E010D70B32F}"/>
              </a:ext>
            </a:extLst>
          </p:cNvPr>
          <p:cNvSpPr>
            <a:spLocks noGrp="1"/>
          </p:cNvSpPr>
          <p:nvPr>
            <p:ph type="sldNum" sz="quarter" idx="12"/>
          </p:nvPr>
        </p:nvSpPr>
        <p:spPr/>
        <p:txBody>
          <a:bodyPr/>
          <a:lstStyle/>
          <a:p>
            <a:fld id="{EBFC4843-EEDB-4B7A-8496-D61853415229}" type="slidenum">
              <a:rPr lang="zh-CN" altLang="en-US" smtClean="0"/>
              <a:t>1</a:t>
            </a:fld>
            <a:endParaRPr lang="zh-CN" altLang="en-US"/>
          </a:p>
        </p:txBody>
      </p:sp>
    </p:spTree>
    <p:extLst>
      <p:ext uri="{BB962C8B-B14F-4D97-AF65-F5344CB8AC3E}">
        <p14:creationId xmlns:p14="http://schemas.microsoft.com/office/powerpoint/2010/main" val="1147345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solidFill>
                  <a:srgbClr val="FF0000"/>
                </a:solidFill>
              </a:rPr>
              <a:t>Knowledge Augmentation for </a:t>
            </a:r>
            <a:r>
              <a:rPr kumimoji="1" lang="en-US" altLang="zh-CN" dirty="0">
                <a:solidFill>
                  <a:srgbClr val="FF0000"/>
                </a:solidFill>
              </a:rPr>
              <a:t>Generative LLM</a:t>
            </a:r>
          </a:p>
          <a:p>
            <a:pPr lvl="2"/>
            <a:r>
              <a:rPr kumimoji="1" lang="en-US" altLang="zh-CN" dirty="0"/>
              <a:t>Prompt construction</a:t>
            </a:r>
          </a:p>
          <a:p>
            <a:pPr lvl="3"/>
            <a:r>
              <a:rPr kumimoji="1" lang="en-US" altLang="zh-CN" dirty="0"/>
              <a:t>Knowledge Graph</a:t>
            </a:r>
          </a:p>
          <a:p>
            <a:pPr lvl="3"/>
            <a:r>
              <a:rPr kumimoji="1" lang="en-US" altLang="zh-CN" dirty="0"/>
              <a:t>Representation</a:t>
            </a:r>
          </a:p>
          <a:p>
            <a:pPr lvl="2"/>
            <a:r>
              <a:rPr kumimoji="1" lang="en-US" altLang="zh-CN" dirty="0"/>
              <a:t>Prompt optimization</a:t>
            </a:r>
          </a:p>
          <a:p>
            <a:pPr lvl="3"/>
            <a:r>
              <a:rPr kumimoji="1" lang="en-US" altLang="zh-CN" dirty="0"/>
              <a:t>Mask denoising</a:t>
            </a:r>
          </a:p>
          <a:p>
            <a:pPr lvl="3"/>
            <a:r>
              <a:rPr kumimoji="1" lang="en-US" altLang="zh-CN" dirty="0" err="1"/>
              <a:t>Rerank</a:t>
            </a:r>
            <a:endParaRPr kumimoji="1" lang="en-US" altLang="zh-CN" dirty="0"/>
          </a:p>
          <a:p>
            <a:pPr lvl="1"/>
            <a:r>
              <a:rPr kumimoji="1" lang="en-US" altLang="zh-CN" dirty="0"/>
              <a:t>Generative LLM for </a:t>
            </a:r>
            <a:r>
              <a:rPr kumimoji="1" lang="en-US" altLang="zh-CN" sz="1800" dirty="0"/>
              <a:t>Knowledge Augmentation </a:t>
            </a:r>
          </a:p>
          <a:p>
            <a:pPr lvl="1"/>
            <a:r>
              <a:rPr kumimoji="1" lang="en-US" altLang="zh-CN" dirty="0"/>
              <a:t>Discriminative Model</a:t>
            </a:r>
          </a:p>
          <a:p>
            <a:r>
              <a:rPr kumimoji="1" lang="en-US" altLang="zh-CN" dirty="0"/>
              <a:t>Resources and supplement</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10</a:t>
            </a:fld>
            <a:endParaRPr lang="zh-CN" altLang="en-US"/>
          </a:p>
        </p:txBody>
      </p:sp>
    </p:spTree>
    <p:extLst>
      <p:ext uri="{BB962C8B-B14F-4D97-AF65-F5344CB8AC3E}">
        <p14:creationId xmlns:p14="http://schemas.microsoft.com/office/powerpoint/2010/main" val="287029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lang="en-US" altLang="zh-CN" dirty="0" err="1"/>
              <a:t>TALLRec</a:t>
            </a:r>
            <a:r>
              <a:rPr lang="en-US" altLang="zh-CN" dirty="0"/>
              <a:t>: An Effective and Efficient Tuning Framework to Align Large Language Model with Recommendation</a:t>
            </a:r>
          </a:p>
          <a:p>
            <a:pPr lvl="1"/>
            <a:r>
              <a:rPr lang="en-US" altLang="zh-CN" dirty="0"/>
              <a:t>Simple SFT</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11</a:t>
            </a:fld>
            <a:endParaRPr lang="zh-CN" altLang="en-US"/>
          </a:p>
        </p:txBody>
      </p:sp>
      <p:pic>
        <p:nvPicPr>
          <p:cNvPr id="7" name="图片 6">
            <a:extLst>
              <a:ext uri="{FF2B5EF4-FFF2-40B4-BE49-F238E27FC236}">
                <a16:creationId xmlns:a16="http://schemas.microsoft.com/office/drawing/2014/main" id="{CCC69F76-C2CC-F433-34E5-09A54411A235}"/>
              </a:ext>
            </a:extLst>
          </p:cNvPr>
          <p:cNvPicPr>
            <a:picLocks noChangeAspect="1"/>
          </p:cNvPicPr>
          <p:nvPr/>
        </p:nvPicPr>
        <p:blipFill>
          <a:blip r:embed="rId3"/>
          <a:stretch>
            <a:fillRect/>
          </a:stretch>
        </p:blipFill>
        <p:spPr>
          <a:xfrm>
            <a:off x="1518793" y="2823409"/>
            <a:ext cx="6223000" cy="2976716"/>
          </a:xfrm>
          <a:prstGeom prst="rect">
            <a:avLst/>
          </a:prstGeom>
        </p:spPr>
      </p:pic>
    </p:spTree>
    <p:extLst>
      <p:ext uri="{BB962C8B-B14F-4D97-AF65-F5344CB8AC3E}">
        <p14:creationId xmlns:p14="http://schemas.microsoft.com/office/powerpoint/2010/main" val="218824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lang="en-US" altLang="zh-CN" dirty="0"/>
              <a:t>Knowledge Prompt-tuning for Sequential Recommendation</a:t>
            </a:r>
          </a:p>
          <a:p>
            <a:pPr lvl="1"/>
            <a:r>
              <a:rPr lang="en-US" altLang="zh-CN" dirty="0"/>
              <a:t>Introduce an external knowledge base and propose Knowledge Prompt-tuning for Sequential Recommendation</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12</a:t>
            </a:fld>
            <a:endParaRPr lang="zh-CN" altLang="en-US"/>
          </a:p>
        </p:txBody>
      </p:sp>
      <p:pic>
        <p:nvPicPr>
          <p:cNvPr id="9" name="图片 8">
            <a:extLst>
              <a:ext uri="{FF2B5EF4-FFF2-40B4-BE49-F238E27FC236}">
                <a16:creationId xmlns:a16="http://schemas.microsoft.com/office/drawing/2014/main" id="{BE0747D8-DBA3-0411-91D5-B9305CF4ED8F}"/>
              </a:ext>
            </a:extLst>
          </p:cNvPr>
          <p:cNvPicPr>
            <a:picLocks noChangeAspect="1"/>
          </p:cNvPicPr>
          <p:nvPr/>
        </p:nvPicPr>
        <p:blipFill>
          <a:blip r:embed="rId3"/>
          <a:stretch>
            <a:fillRect/>
          </a:stretch>
        </p:blipFill>
        <p:spPr>
          <a:xfrm>
            <a:off x="1548384" y="2511217"/>
            <a:ext cx="6412992" cy="3933620"/>
          </a:xfrm>
          <a:prstGeom prst="rect">
            <a:avLst/>
          </a:prstGeom>
        </p:spPr>
      </p:pic>
    </p:spTree>
    <p:extLst>
      <p:ext uri="{BB962C8B-B14F-4D97-AF65-F5344CB8AC3E}">
        <p14:creationId xmlns:p14="http://schemas.microsoft.com/office/powerpoint/2010/main" val="137626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7"/>
            <a:ext cx="8003286" cy="761222"/>
          </a:xfrm>
        </p:spPr>
        <p:txBody>
          <a:bodyPr>
            <a:normAutofit/>
          </a:bodyPr>
          <a:lstStyle/>
          <a:p>
            <a:r>
              <a:rPr lang="en-US" altLang="zh-CN" dirty="0"/>
              <a:t>Knowledge Prompt-tuning for Sequential Recommendation</a:t>
            </a:r>
          </a:p>
          <a:p>
            <a:pPr lvl="1"/>
            <a:r>
              <a:rPr lang="en-US" altLang="zh-CN" dirty="0"/>
              <a:t>Forming a search tree in target graph</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13</a:t>
            </a:fld>
            <a:endParaRPr lang="zh-CN" altLang="en-US"/>
          </a:p>
        </p:txBody>
      </p:sp>
      <p:pic>
        <p:nvPicPr>
          <p:cNvPr id="8" name="图片 7">
            <a:extLst>
              <a:ext uri="{FF2B5EF4-FFF2-40B4-BE49-F238E27FC236}">
                <a16:creationId xmlns:a16="http://schemas.microsoft.com/office/drawing/2014/main" id="{DB28D496-50D1-15A4-1DFF-185E12514D46}"/>
              </a:ext>
            </a:extLst>
          </p:cNvPr>
          <p:cNvPicPr>
            <a:picLocks noChangeAspect="1"/>
          </p:cNvPicPr>
          <p:nvPr/>
        </p:nvPicPr>
        <p:blipFill>
          <a:blip r:embed="rId3"/>
          <a:stretch>
            <a:fillRect/>
          </a:stretch>
        </p:blipFill>
        <p:spPr>
          <a:xfrm>
            <a:off x="300478" y="2243329"/>
            <a:ext cx="8695238" cy="4038095"/>
          </a:xfrm>
          <a:prstGeom prst="rect">
            <a:avLst/>
          </a:prstGeom>
        </p:spPr>
      </p:pic>
    </p:spTree>
    <p:extLst>
      <p:ext uri="{BB962C8B-B14F-4D97-AF65-F5344CB8AC3E}">
        <p14:creationId xmlns:p14="http://schemas.microsoft.com/office/powerpoint/2010/main" val="45782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946893"/>
          </a:xfrm>
        </p:spPr>
        <p:txBody>
          <a:bodyPr>
            <a:normAutofit/>
          </a:bodyPr>
          <a:lstStyle/>
          <a:p>
            <a:r>
              <a:rPr lang="en-US" altLang="zh-CN" dirty="0"/>
              <a:t>Knowledge Prompt-tuning for Sequential Recommendation</a:t>
            </a:r>
          </a:p>
          <a:p>
            <a:pPr lvl="1"/>
            <a:r>
              <a:rPr lang="en-US" altLang="zh-CN" dirty="0"/>
              <a:t>Two Kind of prompt</a:t>
            </a:r>
          </a:p>
          <a:p>
            <a:pPr lvl="1"/>
            <a:r>
              <a:rPr lang="en-US" altLang="zh-CN" dirty="0"/>
              <a:t>LLM: P5 (not decoder-only)</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14</a:t>
            </a:fld>
            <a:endParaRPr lang="zh-CN" altLang="en-US"/>
          </a:p>
        </p:txBody>
      </p:sp>
      <p:pic>
        <p:nvPicPr>
          <p:cNvPr id="7" name="图片 6">
            <a:extLst>
              <a:ext uri="{FF2B5EF4-FFF2-40B4-BE49-F238E27FC236}">
                <a16:creationId xmlns:a16="http://schemas.microsoft.com/office/drawing/2014/main" id="{DDECC56E-B5F6-639A-FE68-998FB62241B9}"/>
              </a:ext>
            </a:extLst>
          </p:cNvPr>
          <p:cNvPicPr>
            <a:picLocks noChangeAspect="1"/>
          </p:cNvPicPr>
          <p:nvPr/>
        </p:nvPicPr>
        <p:blipFill>
          <a:blip r:embed="rId3"/>
          <a:stretch>
            <a:fillRect/>
          </a:stretch>
        </p:blipFill>
        <p:spPr>
          <a:xfrm>
            <a:off x="401271" y="2939065"/>
            <a:ext cx="4256073" cy="2436828"/>
          </a:xfrm>
          <a:prstGeom prst="rect">
            <a:avLst/>
          </a:prstGeom>
        </p:spPr>
      </p:pic>
      <p:pic>
        <p:nvPicPr>
          <p:cNvPr id="10" name="图片 9">
            <a:extLst>
              <a:ext uri="{FF2B5EF4-FFF2-40B4-BE49-F238E27FC236}">
                <a16:creationId xmlns:a16="http://schemas.microsoft.com/office/drawing/2014/main" id="{69B4D15A-2551-603D-AA8C-5D4CEA44FEF2}"/>
              </a:ext>
            </a:extLst>
          </p:cNvPr>
          <p:cNvPicPr>
            <a:picLocks noChangeAspect="1"/>
          </p:cNvPicPr>
          <p:nvPr/>
        </p:nvPicPr>
        <p:blipFill>
          <a:blip r:embed="rId4"/>
          <a:stretch>
            <a:fillRect/>
          </a:stretch>
        </p:blipFill>
        <p:spPr>
          <a:xfrm>
            <a:off x="4778850" y="3013431"/>
            <a:ext cx="3902541" cy="2391529"/>
          </a:xfrm>
          <a:prstGeom prst="rect">
            <a:avLst/>
          </a:prstGeom>
        </p:spPr>
      </p:pic>
    </p:spTree>
    <p:extLst>
      <p:ext uri="{BB962C8B-B14F-4D97-AF65-F5344CB8AC3E}">
        <p14:creationId xmlns:p14="http://schemas.microsoft.com/office/powerpoint/2010/main" val="112500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7"/>
            <a:ext cx="8003286" cy="761222"/>
          </a:xfrm>
        </p:spPr>
        <p:txBody>
          <a:bodyPr>
            <a:normAutofit/>
          </a:bodyPr>
          <a:lstStyle/>
          <a:p>
            <a:r>
              <a:rPr lang="en-US" altLang="zh-CN" dirty="0"/>
              <a:t>Knowledge Prompt-tuning for Sequential Recommendation</a:t>
            </a:r>
          </a:p>
          <a:p>
            <a:pPr lvl="1"/>
            <a:r>
              <a:rPr lang="en-US" altLang="zh-CN" dirty="0"/>
              <a:t>Prompt Denoising Module</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15</a:t>
            </a:fld>
            <a:endParaRPr lang="zh-CN" altLang="en-US"/>
          </a:p>
        </p:txBody>
      </p:sp>
      <p:pic>
        <p:nvPicPr>
          <p:cNvPr id="9" name="图片 8">
            <a:extLst>
              <a:ext uri="{FF2B5EF4-FFF2-40B4-BE49-F238E27FC236}">
                <a16:creationId xmlns:a16="http://schemas.microsoft.com/office/drawing/2014/main" id="{E40F1C6E-5B11-5598-2B93-D4519F7180C8}"/>
              </a:ext>
            </a:extLst>
          </p:cNvPr>
          <p:cNvPicPr>
            <a:picLocks noChangeAspect="1"/>
          </p:cNvPicPr>
          <p:nvPr/>
        </p:nvPicPr>
        <p:blipFill>
          <a:blip r:embed="rId3"/>
          <a:stretch>
            <a:fillRect/>
          </a:stretch>
        </p:blipFill>
        <p:spPr>
          <a:xfrm>
            <a:off x="218276" y="2570980"/>
            <a:ext cx="4457026" cy="3703345"/>
          </a:xfrm>
          <a:prstGeom prst="rect">
            <a:avLst/>
          </a:prstGeom>
        </p:spPr>
      </p:pic>
      <p:pic>
        <p:nvPicPr>
          <p:cNvPr id="12" name="图片 11">
            <a:extLst>
              <a:ext uri="{FF2B5EF4-FFF2-40B4-BE49-F238E27FC236}">
                <a16:creationId xmlns:a16="http://schemas.microsoft.com/office/drawing/2014/main" id="{80BC2EE0-E6A4-D234-2107-4E89A8408DA9}"/>
              </a:ext>
            </a:extLst>
          </p:cNvPr>
          <p:cNvPicPr>
            <a:picLocks noChangeAspect="1"/>
          </p:cNvPicPr>
          <p:nvPr/>
        </p:nvPicPr>
        <p:blipFill>
          <a:blip r:embed="rId4"/>
          <a:stretch>
            <a:fillRect/>
          </a:stretch>
        </p:blipFill>
        <p:spPr>
          <a:xfrm>
            <a:off x="4477178" y="2808093"/>
            <a:ext cx="4666822" cy="2997097"/>
          </a:xfrm>
          <a:prstGeom prst="rect">
            <a:avLst/>
          </a:prstGeom>
        </p:spPr>
      </p:pic>
    </p:spTree>
    <p:extLst>
      <p:ext uri="{BB962C8B-B14F-4D97-AF65-F5344CB8AC3E}">
        <p14:creationId xmlns:p14="http://schemas.microsoft.com/office/powerpoint/2010/main" val="251619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lang="en-US" altLang="zh-CN" dirty="0" err="1"/>
              <a:t>ReLLa</a:t>
            </a:r>
            <a:r>
              <a:rPr lang="en-US" altLang="zh-CN" dirty="0"/>
              <a:t>: Retrieval-enhanced Large Language Models for Lifelong Sequential Behavior Comprehension in Recommendation</a:t>
            </a:r>
          </a:p>
          <a:p>
            <a:pPr lvl="1"/>
            <a:r>
              <a:rPr lang="en-US" altLang="zh-CN" dirty="0"/>
              <a:t>alleviates the problem that it is difficult to understand long sequences of LLM</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16</a:t>
            </a:fld>
            <a:endParaRPr lang="zh-CN" altLang="en-US"/>
          </a:p>
        </p:txBody>
      </p:sp>
      <p:pic>
        <p:nvPicPr>
          <p:cNvPr id="7" name="图片 6">
            <a:extLst>
              <a:ext uri="{FF2B5EF4-FFF2-40B4-BE49-F238E27FC236}">
                <a16:creationId xmlns:a16="http://schemas.microsoft.com/office/drawing/2014/main" id="{9D43ECEF-4BEB-6C0A-173F-03CFE704B58E}"/>
              </a:ext>
            </a:extLst>
          </p:cNvPr>
          <p:cNvPicPr>
            <a:picLocks noChangeAspect="1"/>
          </p:cNvPicPr>
          <p:nvPr/>
        </p:nvPicPr>
        <p:blipFill>
          <a:blip r:embed="rId3"/>
          <a:stretch>
            <a:fillRect/>
          </a:stretch>
        </p:blipFill>
        <p:spPr>
          <a:xfrm>
            <a:off x="2487168" y="2513324"/>
            <a:ext cx="3779520" cy="3865418"/>
          </a:xfrm>
          <a:prstGeom prst="rect">
            <a:avLst/>
          </a:prstGeom>
        </p:spPr>
      </p:pic>
    </p:spTree>
    <p:extLst>
      <p:ext uri="{BB962C8B-B14F-4D97-AF65-F5344CB8AC3E}">
        <p14:creationId xmlns:p14="http://schemas.microsoft.com/office/powerpoint/2010/main" val="225312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750192"/>
          </a:xfrm>
        </p:spPr>
        <p:txBody>
          <a:bodyPr>
            <a:normAutofit/>
          </a:bodyPr>
          <a:lstStyle/>
          <a:p>
            <a:r>
              <a:rPr lang="en-US" altLang="zh-CN" dirty="0" err="1"/>
              <a:t>ReLLa</a:t>
            </a:r>
            <a:r>
              <a:rPr lang="en-US" altLang="zh-CN" dirty="0"/>
              <a:t>: Retrieval-enhanced Large Language Models for Lifelong Sequential Behavior Comprehension in Recommendation</a:t>
            </a:r>
          </a:p>
          <a:p>
            <a:pPr lvl="1"/>
            <a:r>
              <a:rPr lang="en-US" altLang="zh-CN" dirty="0"/>
              <a:t>Zero-shot</a:t>
            </a:r>
            <a:r>
              <a:rPr lang="zh-CN" altLang="en-US" dirty="0"/>
              <a:t>：</a:t>
            </a:r>
            <a:r>
              <a:rPr lang="en-US" altLang="zh-CN" dirty="0"/>
              <a:t>prompt construction</a:t>
            </a:r>
          </a:p>
          <a:p>
            <a:pPr lvl="1"/>
            <a:r>
              <a:rPr lang="en-US" altLang="zh-CN" dirty="0"/>
              <a:t>Few-shot</a:t>
            </a:r>
            <a:r>
              <a:rPr lang="zh-CN" altLang="en-US" dirty="0"/>
              <a:t>：</a:t>
            </a:r>
            <a:r>
              <a:rPr lang="en-US" altLang="zh-CN" dirty="0"/>
              <a:t>data augmentation (</a:t>
            </a:r>
            <a:r>
              <a:rPr lang="en-US" altLang="zh-CN" b="0" i="0" dirty="0">
                <a:solidFill>
                  <a:srgbClr val="374151"/>
                </a:solidFill>
                <a:effectLst/>
                <a:latin typeface="Söhne"/>
              </a:rPr>
              <a:t>Prevent overfitting.</a:t>
            </a:r>
            <a:r>
              <a:rPr lang="en-US" altLang="zh-CN" dirty="0"/>
              <a:t>)</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17</a:t>
            </a:fld>
            <a:endParaRPr lang="zh-CN" altLang="en-US"/>
          </a:p>
        </p:txBody>
      </p:sp>
      <p:pic>
        <p:nvPicPr>
          <p:cNvPr id="8" name="图片 7">
            <a:extLst>
              <a:ext uri="{FF2B5EF4-FFF2-40B4-BE49-F238E27FC236}">
                <a16:creationId xmlns:a16="http://schemas.microsoft.com/office/drawing/2014/main" id="{585853FC-557F-D8B8-ED87-6FC55245F939}"/>
              </a:ext>
            </a:extLst>
          </p:cNvPr>
          <p:cNvPicPr>
            <a:picLocks noChangeAspect="1"/>
          </p:cNvPicPr>
          <p:nvPr/>
        </p:nvPicPr>
        <p:blipFill>
          <a:blip r:embed="rId3"/>
          <a:stretch>
            <a:fillRect/>
          </a:stretch>
        </p:blipFill>
        <p:spPr>
          <a:xfrm>
            <a:off x="680743" y="2876302"/>
            <a:ext cx="4300278" cy="3487921"/>
          </a:xfrm>
          <a:prstGeom prst="rect">
            <a:avLst/>
          </a:prstGeom>
        </p:spPr>
      </p:pic>
      <p:pic>
        <p:nvPicPr>
          <p:cNvPr id="10" name="图片 9">
            <a:extLst>
              <a:ext uri="{FF2B5EF4-FFF2-40B4-BE49-F238E27FC236}">
                <a16:creationId xmlns:a16="http://schemas.microsoft.com/office/drawing/2014/main" id="{928B2328-CF06-70F4-6A84-C6B4CB50D444}"/>
              </a:ext>
            </a:extLst>
          </p:cNvPr>
          <p:cNvPicPr>
            <a:picLocks noChangeAspect="1"/>
          </p:cNvPicPr>
          <p:nvPr/>
        </p:nvPicPr>
        <p:blipFill>
          <a:blip r:embed="rId4"/>
          <a:stretch>
            <a:fillRect/>
          </a:stretch>
        </p:blipFill>
        <p:spPr>
          <a:xfrm>
            <a:off x="5009652" y="2459238"/>
            <a:ext cx="3622284" cy="4037578"/>
          </a:xfrm>
          <a:prstGeom prst="rect">
            <a:avLst/>
          </a:prstGeom>
        </p:spPr>
      </p:pic>
    </p:spTree>
    <p:extLst>
      <p:ext uri="{BB962C8B-B14F-4D97-AF65-F5344CB8AC3E}">
        <p14:creationId xmlns:p14="http://schemas.microsoft.com/office/powerpoint/2010/main" val="305300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516275"/>
          </a:xfrm>
        </p:spPr>
        <p:txBody>
          <a:bodyPr>
            <a:normAutofit/>
          </a:bodyPr>
          <a:lstStyle/>
          <a:p>
            <a:r>
              <a:rPr lang="en-US" altLang="zh-CN" dirty="0" err="1"/>
              <a:t>ReLLa</a:t>
            </a:r>
            <a:r>
              <a:rPr lang="en-US" altLang="zh-CN" dirty="0"/>
              <a:t>: Retrieval-enhanced Large Language Models for Lifelong Sequential Behavior Comprehension in Recommendation</a:t>
            </a:r>
          </a:p>
          <a:p>
            <a:pPr lvl="1"/>
            <a:r>
              <a:rPr lang="en-US" altLang="zh-CN" dirty="0"/>
              <a:t>Zero-shot</a:t>
            </a:r>
            <a:r>
              <a:rPr lang="zh-CN" altLang="en-US" dirty="0"/>
              <a:t>：</a:t>
            </a:r>
            <a:r>
              <a:rPr lang="en-US" altLang="zh-CN" dirty="0"/>
              <a:t>prompt construction</a:t>
            </a:r>
          </a:p>
          <a:p>
            <a:pPr lvl="1"/>
            <a:r>
              <a:rPr lang="en-US" altLang="zh-CN" dirty="0"/>
              <a:t>Few-shot</a:t>
            </a:r>
            <a:r>
              <a:rPr lang="zh-CN" altLang="en-US" dirty="0"/>
              <a:t>：</a:t>
            </a:r>
            <a:r>
              <a:rPr lang="en-US" altLang="zh-CN" dirty="0"/>
              <a:t>data augmentation (</a:t>
            </a:r>
            <a:r>
              <a:rPr lang="en-US" altLang="zh-CN" b="0" i="0" dirty="0">
                <a:solidFill>
                  <a:srgbClr val="374151"/>
                </a:solidFill>
                <a:effectLst/>
                <a:latin typeface="Söhne"/>
              </a:rPr>
              <a:t>Prevent overfitting.</a:t>
            </a:r>
            <a:r>
              <a:rPr lang="en-US" altLang="zh-CN" dirty="0"/>
              <a:t>)</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18</a:t>
            </a:fld>
            <a:endParaRPr lang="zh-CN" altLang="en-US"/>
          </a:p>
        </p:txBody>
      </p:sp>
      <p:pic>
        <p:nvPicPr>
          <p:cNvPr id="7" name="图片 6">
            <a:extLst>
              <a:ext uri="{FF2B5EF4-FFF2-40B4-BE49-F238E27FC236}">
                <a16:creationId xmlns:a16="http://schemas.microsoft.com/office/drawing/2014/main" id="{FA4BF718-6D65-88EB-EF39-8E7B53B90D7E}"/>
              </a:ext>
            </a:extLst>
          </p:cNvPr>
          <p:cNvPicPr>
            <a:picLocks noChangeAspect="1"/>
          </p:cNvPicPr>
          <p:nvPr/>
        </p:nvPicPr>
        <p:blipFill>
          <a:blip r:embed="rId3"/>
          <a:stretch>
            <a:fillRect/>
          </a:stretch>
        </p:blipFill>
        <p:spPr>
          <a:xfrm>
            <a:off x="394556" y="2792950"/>
            <a:ext cx="8471474" cy="2624964"/>
          </a:xfrm>
          <a:prstGeom prst="rect">
            <a:avLst/>
          </a:prstGeom>
        </p:spPr>
      </p:pic>
    </p:spTree>
    <p:extLst>
      <p:ext uri="{BB962C8B-B14F-4D97-AF65-F5344CB8AC3E}">
        <p14:creationId xmlns:p14="http://schemas.microsoft.com/office/powerpoint/2010/main" val="74547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500110"/>
          </a:xfrm>
        </p:spPr>
        <p:txBody>
          <a:bodyPr>
            <a:normAutofit/>
          </a:bodyPr>
          <a:lstStyle/>
          <a:p>
            <a:r>
              <a:rPr lang="en-US" altLang="zh-CN" dirty="0"/>
              <a:t>Large Language Models are Zero-Shot Rankers for Recommender Systems</a:t>
            </a:r>
          </a:p>
          <a:p>
            <a:pPr lvl="1"/>
            <a:r>
              <a:rPr lang="en-US" altLang="zh-CN" dirty="0"/>
              <a:t>Sequence item </a:t>
            </a:r>
            <a:r>
              <a:rPr lang="en-US" altLang="zh-CN" dirty="0" err="1"/>
              <a:t>rerank</a:t>
            </a:r>
            <a:endParaRPr lang="en-US" altLang="zh-CN"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19</a:t>
            </a:fld>
            <a:endParaRPr lang="zh-CN" altLang="en-US"/>
          </a:p>
        </p:txBody>
      </p:sp>
      <p:pic>
        <p:nvPicPr>
          <p:cNvPr id="8" name="图片 7">
            <a:extLst>
              <a:ext uri="{FF2B5EF4-FFF2-40B4-BE49-F238E27FC236}">
                <a16:creationId xmlns:a16="http://schemas.microsoft.com/office/drawing/2014/main" id="{EF450787-3CD0-CE1B-4B98-DF55C598F6EB}"/>
              </a:ext>
            </a:extLst>
          </p:cNvPr>
          <p:cNvPicPr>
            <a:picLocks noChangeAspect="1"/>
          </p:cNvPicPr>
          <p:nvPr/>
        </p:nvPicPr>
        <p:blipFill>
          <a:blip r:embed="rId3"/>
          <a:stretch>
            <a:fillRect/>
          </a:stretch>
        </p:blipFill>
        <p:spPr>
          <a:xfrm>
            <a:off x="314325" y="2982216"/>
            <a:ext cx="8631936" cy="2292187"/>
          </a:xfrm>
          <a:prstGeom prst="rect">
            <a:avLst/>
          </a:prstGeom>
        </p:spPr>
      </p:pic>
    </p:spTree>
    <p:extLst>
      <p:ext uri="{BB962C8B-B14F-4D97-AF65-F5344CB8AC3E}">
        <p14:creationId xmlns:p14="http://schemas.microsoft.com/office/powerpoint/2010/main" val="399537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t>Discriminative Model</a:t>
            </a:r>
            <a:endParaRPr kumimoji="1" lang="en-US" altLang="zh-CN" sz="1800" dirty="0"/>
          </a:p>
          <a:p>
            <a:r>
              <a:rPr kumimoji="1" lang="en-US" altLang="zh-CN"/>
              <a:t>Resources and supplement</a:t>
            </a:r>
            <a:endParaRPr kumimoji="1" lang="en-US" altLang="zh-CN" dirty="0"/>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2</a:t>
            </a:fld>
            <a:endParaRPr lang="zh-CN" altLang="en-US"/>
          </a:p>
        </p:txBody>
      </p:sp>
    </p:spTree>
    <p:extLst>
      <p:ext uri="{BB962C8B-B14F-4D97-AF65-F5344CB8AC3E}">
        <p14:creationId xmlns:p14="http://schemas.microsoft.com/office/powerpoint/2010/main" val="710538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lang="en-US" altLang="zh-CN" dirty="0"/>
              <a:t>Large Language Model Can Interpret Latent Space of Sequential Recommender</a:t>
            </a:r>
          </a:p>
          <a:p>
            <a:pPr lvl="1"/>
            <a:r>
              <a:rPr lang="en-US" altLang="zh-CN" dirty="0"/>
              <a:t>Tunable representation layer instead of </a:t>
            </a:r>
            <a:r>
              <a:rPr lang="en-US" altLang="zh-CN" dirty="0" err="1"/>
              <a:t>LoRA</a:t>
            </a:r>
            <a:endParaRPr lang="en-US" altLang="zh-CN"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20</a:t>
            </a:fld>
            <a:endParaRPr lang="zh-CN" altLang="en-US"/>
          </a:p>
        </p:txBody>
      </p:sp>
      <p:pic>
        <p:nvPicPr>
          <p:cNvPr id="7" name="图片 6">
            <a:extLst>
              <a:ext uri="{FF2B5EF4-FFF2-40B4-BE49-F238E27FC236}">
                <a16:creationId xmlns:a16="http://schemas.microsoft.com/office/drawing/2014/main" id="{A5C07199-0664-B969-3143-D803B97BB7D2}"/>
              </a:ext>
            </a:extLst>
          </p:cNvPr>
          <p:cNvPicPr>
            <a:picLocks noChangeAspect="1"/>
          </p:cNvPicPr>
          <p:nvPr/>
        </p:nvPicPr>
        <p:blipFill>
          <a:blip r:embed="rId3"/>
          <a:stretch>
            <a:fillRect/>
          </a:stretch>
        </p:blipFill>
        <p:spPr>
          <a:xfrm>
            <a:off x="542741" y="2463181"/>
            <a:ext cx="8282694" cy="3809571"/>
          </a:xfrm>
          <a:prstGeom prst="rect">
            <a:avLst/>
          </a:prstGeom>
        </p:spPr>
      </p:pic>
    </p:spTree>
    <p:extLst>
      <p:ext uri="{BB962C8B-B14F-4D97-AF65-F5344CB8AC3E}">
        <p14:creationId xmlns:p14="http://schemas.microsoft.com/office/powerpoint/2010/main" val="345666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lang="en-US" altLang="zh-CN" dirty="0"/>
              <a:t>Large Language Model Can Interpret Latent Space of Sequential Recommender</a:t>
            </a:r>
          </a:p>
          <a:p>
            <a:pPr lvl="1"/>
            <a:r>
              <a:rPr lang="en-US" altLang="zh-CN" dirty="0"/>
              <a:t>Tunable representation layer instead of </a:t>
            </a:r>
            <a:r>
              <a:rPr lang="en-US" altLang="zh-CN" dirty="0" err="1"/>
              <a:t>LoRA</a:t>
            </a:r>
            <a:endParaRPr lang="en-US" altLang="zh-CN"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21</a:t>
            </a:fld>
            <a:endParaRPr lang="zh-CN" altLang="en-US"/>
          </a:p>
        </p:txBody>
      </p:sp>
      <p:pic>
        <p:nvPicPr>
          <p:cNvPr id="8" name="图片 7">
            <a:extLst>
              <a:ext uri="{FF2B5EF4-FFF2-40B4-BE49-F238E27FC236}">
                <a16:creationId xmlns:a16="http://schemas.microsoft.com/office/drawing/2014/main" id="{3CB66022-D4AD-0606-0E37-0B02E8709638}"/>
              </a:ext>
            </a:extLst>
          </p:cNvPr>
          <p:cNvPicPr>
            <a:picLocks noChangeAspect="1"/>
          </p:cNvPicPr>
          <p:nvPr/>
        </p:nvPicPr>
        <p:blipFill>
          <a:blip r:embed="rId3"/>
          <a:stretch>
            <a:fillRect/>
          </a:stretch>
        </p:blipFill>
        <p:spPr>
          <a:xfrm>
            <a:off x="1376934" y="2356565"/>
            <a:ext cx="6506718" cy="3932287"/>
          </a:xfrm>
          <a:prstGeom prst="rect">
            <a:avLst/>
          </a:prstGeom>
        </p:spPr>
      </p:pic>
    </p:spTree>
    <p:extLst>
      <p:ext uri="{BB962C8B-B14F-4D97-AF65-F5344CB8AC3E}">
        <p14:creationId xmlns:p14="http://schemas.microsoft.com/office/powerpoint/2010/main" val="3017248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56517"/>
          </a:xfrm>
        </p:spPr>
        <p:txBody>
          <a:bodyPr>
            <a:normAutofit/>
          </a:bodyPr>
          <a:lstStyle/>
          <a:p>
            <a:r>
              <a:rPr lang="en-US" altLang="zh-CN" dirty="0" err="1"/>
              <a:t>CoLLM</a:t>
            </a:r>
            <a:r>
              <a:rPr lang="en-US" altLang="zh-CN" dirty="0"/>
              <a:t>: Integrating Collaborative Embeddings into Large Language Models for Recommendation</a:t>
            </a:r>
          </a:p>
          <a:p>
            <a:pPr lvl="1"/>
            <a:r>
              <a:rPr lang="en-US" altLang="zh-CN" dirty="0"/>
              <a:t>Placing user embedding and item embedding in the corresponding token positions after the first layer of the larger model.</a:t>
            </a:r>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22</a:t>
            </a:fld>
            <a:endParaRPr lang="zh-CN" altLang="en-US"/>
          </a:p>
        </p:txBody>
      </p:sp>
      <p:pic>
        <p:nvPicPr>
          <p:cNvPr id="8" name="图片 7">
            <a:extLst>
              <a:ext uri="{FF2B5EF4-FFF2-40B4-BE49-F238E27FC236}">
                <a16:creationId xmlns:a16="http://schemas.microsoft.com/office/drawing/2014/main" id="{E898420C-AF83-4B2A-5088-A5B62A0D8081}"/>
              </a:ext>
            </a:extLst>
          </p:cNvPr>
          <p:cNvPicPr>
            <a:picLocks noChangeAspect="1"/>
          </p:cNvPicPr>
          <p:nvPr/>
        </p:nvPicPr>
        <p:blipFill>
          <a:blip r:embed="rId3"/>
          <a:stretch>
            <a:fillRect/>
          </a:stretch>
        </p:blipFill>
        <p:spPr>
          <a:xfrm>
            <a:off x="0" y="2817912"/>
            <a:ext cx="9144000" cy="3320230"/>
          </a:xfrm>
          <a:prstGeom prst="rect">
            <a:avLst/>
          </a:prstGeom>
        </p:spPr>
      </p:pic>
      <p:sp>
        <p:nvSpPr>
          <p:cNvPr id="9" name="文本框 8">
            <a:extLst>
              <a:ext uri="{FF2B5EF4-FFF2-40B4-BE49-F238E27FC236}">
                <a16:creationId xmlns:a16="http://schemas.microsoft.com/office/drawing/2014/main" id="{8B6ACC94-C321-4EE8-0366-1E71F12078A0}"/>
              </a:ext>
            </a:extLst>
          </p:cNvPr>
          <p:cNvSpPr txBox="1"/>
          <p:nvPr/>
        </p:nvSpPr>
        <p:spPr>
          <a:xfrm>
            <a:off x="628650" y="6118803"/>
            <a:ext cx="8054606" cy="461665"/>
          </a:xfrm>
          <a:prstGeom prst="rect">
            <a:avLst/>
          </a:prstGeom>
          <a:noFill/>
        </p:spPr>
        <p:txBody>
          <a:bodyPr wrap="square" rtlCol="0">
            <a:spAutoFit/>
          </a:bodyPr>
          <a:lstStyle/>
          <a:p>
            <a:r>
              <a:rPr lang="en-US" altLang="zh-CN" sz="1200" dirty="0"/>
              <a:t>Zhang, Yang, et al. "</a:t>
            </a:r>
            <a:r>
              <a:rPr lang="en-US" altLang="zh-CN" sz="1200" dirty="0" err="1"/>
              <a:t>CoLLM</a:t>
            </a:r>
            <a:r>
              <a:rPr lang="en-US" altLang="zh-CN" sz="1200" dirty="0"/>
              <a:t>: Integrating Collaborative Embeddings into Large Language Models for Recommendation." </a:t>
            </a:r>
            <a:r>
              <a:rPr lang="en-US" altLang="zh-CN" sz="1200" i="1" dirty="0" err="1"/>
              <a:t>arXiv</a:t>
            </a:r>
            <a:r>
              <a:rPr lang="en-US" altLang="zh-CN" sz="1200" i="1" dirty="0"/>
              <a:t> preprint arXiv:2310.19488</a:t>
            </a:r>
            <a:r>
              <a:rPr lang="en-US" altLang="zh-CN" sz="1200" dirty="0"/>
              <a:t> (2023).</a:t>
            </a:r>
          </a:p>
        </p:txBody>
      </p:sp>
    </p:spTree>
    <p:extLst>
      <p:ext uri="{BB962C8B-B14F-4D97-AF65-F5344CB8AC3E}">
        <p14:creationId xmlns:p14="http://schemas.microsoft.com/office/powerpoint/2010/main" val="842199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56517"/>
          </a:xfrm>
        </p:spPr>
        <p:txBody>
          <a:bodyPr>
            <a:normAutofit/>
          </a:bodyPr>
          <a:lstStyle/>
          <a:p>
            <a:r>
              <a:rPr lang="en-US" altLang="zh-CN" dirty="0" err="1"/>
              <a:t>CoLLM</a:t>
            </a:r>
            <a:r>
              <a:rPr lang="en-US" altLang="zh-CN" dirty="0"/>
              <a:t>: Integrating Collaborative Embeddings into Large Language Models for Recommendation</a:t>
            </a:r>
          </a:p>
          <a:p>
            <a:pPr lvl="1"/>
            <a:r>
              <a:rPr lang="en-US" altLang="zh-CN" dirty="0"/>
              <a:t>Performance.</a:t>
            </a:r>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23</a:t>
            </a:fld>
            <a:endParaRPr lang="zh-CN" altLang="en-US"/>
          </a:p>
        </p:txBody>
      </p:sp>
      <p:sp>
        <p:nvSpPr>
          <p:cNvPr id="9" name="文本框 8">
            <a:extLst>
              <a:ext uri="{FF2B5EF4-FFF2-40B4-BE49-F238E27FC236}">
                <a16:creationId xmlns:a16="http://schemas.microsoft.com/office/drawing/2014/main" id="{8B6ACC94-C321-4EE8-0366-1E71F12078A0}"/>
              </a:ext>
            </a:extLst>
          </p:cNvPr>
          <p:cNvSpPr txBox="1"/>
          <p:nvPr/>
        </p:nvSpPr>
        <p:spPr>
          <a:xfrm>
            <a:off x="628650" y="6118803"/>
            <a:ext cx="8054606" cy="461665"/>
          </a:xfrm>
          <a:prstGeom prst="rect">
            <a:avLst/>
          </a:prstGeom>
          <a:noFill/>
        </p:spPr>
        <p:txBody>
          <a:bodyPr wrap="square" rtlCol="0">
            <a:spAutoFit/>
          </a:bodyPr>
          <a:lstStyle/>
          <a:p>
            <a:r>
              <a:rPr lang="en-US" altLang="zh-CN" sz="1200" dirty="0"/>
              <a:t>Zhang, Yang, et al. "</a:t>
            </a:r>
            <a:r>
              <a:rPr lang="en-US" altLang="zh-CN" sz="1200" dirty="0" err="1"/>
              <a:t>CoLLM</a:t>
            </a:r>
            <a:r>
              <a:rPr lang="en-US" altLang="zh-CN" sz="1200" dirty="0"/>
              <a:t>: Integrating Collaborative Embeddings into Large Language Models for Recommendation." </a:t>
            </a:r>
            <a:r>
              <a:rPr lang="en-US" altLang="zh-CN" sz="1200" i="1" dirty="0" err="1"/>
              <a:t>arXiv</a:t>
            </a:r>
            <a:r>
              <a:rPr lang="en-US" altLang="zh-CN" sz="1200" i="1" dirty="0"/>
              <a:t> preprint arXiv:2310.19488</a:t>
            </a:r>
            <a:r>
              <a:rPr lang="en-US" altLang="zh-CN" sz="1200" dirty="0"/>
              <a:t> (2023).</a:t>
            </a:r>
          </a:p>
        </p:txBody>
      </p:sp>
      <p:pic>
        <p:nvPicPr>
          <p:cNvPr id="11" name="图片 10">
            <a:extLst>
              <a:ext uri="{FF2B5EF4-FFF2-40B4-BE49-F238E27FC236}">
                <a16:creationId xmlns:a16="http://schemas.microsoft.com/office/drawing/2014/main" id="{DFA77AC5-F3C1-3F04-DAA6-26D97E9399E9}"/>
              </a:ext>
            </a:extLst>
          </p:cNvPr>
          <p:cNvPicPr>
            <a:picLocks noChangeAspect="1"/>
          </p:cNvPicPr>
          <p:nvPr/>
        </p:nvPicPr>
        <p:blipFill>
          <a:blip r:embed="rId3"/>
          <a:stretch>
            <a:fillRect/>
          </a:stretch>
        </p:blipFill>
        <p:spPr>
          <a:xfrm>
            <a:off x="585003" y="2455664"/>
            <a:ext cx="7973994" cy="3663139"/>
          </a:xfrm>
          <a:prstGeom prst="rect">
            <a:avLst/>
          </a:prstGeom>
        </p:spPr>
      </p:pic>
    </p:spTree>
    <p:extLst>
      <p:ext uri="{BB962C8B-B14F-4D97-AF65-F5344CB8AC3E}">
        <p14:creationId xmlns:p14="http://schemas.microsoft.com/office/powerpoint/2010/main" val="100138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solidFill>
                  <a:srgbClr val="FF0000"/>
                </a:solidFill>
              </a:rPr>
              <a:t>Generative LLM for </a:t>
            </a:r>
            <a:r>
              <a:rPr kumimoji="1" lang="en-US" altLang="zh-CN" sz="1800" dirty="0">
                <a:solidFill>
                  <a:srgbClr val="FF0000"/>
                </a:solidFill>
              </a:rPr>
              <a:t>Knowledge Augmentation </a:t>
            </a:r>
          </a:p>
          <a:p>
            <a:pPr lvl="2"/>
            <a:r>
              <a:rPr kumimoji="1" lang="en-US" altLang="zh-CN" dirty="0"/>
              <a:t>Data Augmentation</a:t>
            </a:r>
          </a:p>
          <a:p>
            <a:pPr lvl="2"/>
            <a:r>
              <a:rPr kumimoji="1" lang="en-US" altLang="zh-CN" dirty="0"/>
              <a:t>Reason Augmentation</a:t>
            </a:r>
          </a:p>
          <a:p>
            <a:pPr lvl="2"/>
            <a:r>
              <a:rPr kumimoji="1" lang="en-US" altLang="zh-CN" dirty="0"/>
              <a:t>Multi-model Augmentation</a:t>
            </a:r>
          </a:p>
          <a:p>
            <a:pPr lvl="3"/>
            <a:r>
              <a:rPr kumimoji="1" lang="en-US" altLang="zh-CN" dirty="0"/>
              <a:t>Ensemble</a:t>
            </a:r>
          </a:p>
          <a:p>
            <a:pPr lvl="3"/>
            <a:r>
              <a:rPr kumimoji="1" lang="en-US" altLang="zh-CN" dirty="0"/>
              <a:t>Iteration</a:t>
            </a:r>
          </a:p>
          <a:p>
            <a:pPr lvl="1"/>
            <a:r>
              <a:rPr kumimoji="1" lang="en-US" altLang="zh-CN" dirty="0"/>
              <a:t>Discriminative Model</a:t>
            </a:r>
          </a:p>
          <a:p>
            <a:r>
              <a:rPr kumimoji="1" lang="en-US" altLang="zh-CN" dirty="0"/>
              <a:t>Resources and supplement</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24</a:t>
            </a:fld>
            <a:endParaRPr lang="zh-CN" altLang="en-US"/>
          </a:p>
        </p:txBody>
      </p:sp>
    </p:spTree>
    <p:extLst>
      <p:ext uri="{BB962C8B-B14F-4D97-AF65-F5344CB8AC3E}">
        <p14:creationId xmlns:p14="http://schemas.microsoft.com/office/powerpoint/2010/main" val="2141410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pPr algn="l"/>
            <a:r>
              <a:rPr lang="en-US" altLang="zh-CN" dirty="0"/>
              <a:t>Language Models Can Improve Event Prediction by Few-Shot Abductive Reasoning</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25</a:t>
            </a:fld>
            <a:endParaRPr lang="zh-CN" altLang="en-US"/>
          </a:p>
        </p:txBody>
      </p:sp>
      <p:pic>
        <p:nvPicPr>
          <p:cNvPr id="8" name="图片 7">
            <a:extLst>
              <a:ext uri="{FF2B5EF4-FFF2-40B4-BE49-F238E27FC236}">
                <a16:creationId xmlns:a16="http://schemas.microsoft.com/office/drawing/2014/main" id="{3AF9F2DB-1D98-0D1D-7988-424B37A55438}"/>
              </a:ext>
            </a:extLst>
          </p:cNvPr>
          <p:cNvPicPr>
            <a:picLocks noChangeAspect="1"/>
          </p:cNvPicPr>
          <p:nvPr/>
        </p:nvPicPr>
        <p:blipFill>
          <a:blip r:embed="rId3"/>
          <a:stretch>
            <a:fillRect/>
          </a:stretch>
        </p:blipFill>
        <p:spPr>
          <a:xfrm>
            <a:off x="96252" y="2599085"/>
            <a:ext cx="9047747" cy="3152009"/>
          </a:xfrm>
          <a:prstGeom prst="rect">
            <a:avLst/>
          </a:prstGeom>
        </p:spPr>
      </p:pic>
    </p:spTree>
    <p:extLst>
      <p:ext uri="{BB962C8B-B14F-4D97-AF65-F5344CB8AC3E}">
        <p14:creationId xmlns:p14="http://schemas.microsoft.com/office/powerpoint/2010/main" val="101416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ONCE: Boosting Content-based Recommendation with Both Open- and Closed-source Large Language Models</a:t>
            </a:r>
          </a:p>
          <a:p>
            <a:pPr lvl="1"/>
            <a:r>
              <a:rPr lang="en-US" altLang="zh-CN" dirty="0"/>
              <a:t>Generating enhanced textual information using closed-source LLM.</a:t>
            </a:r>
          </a:p>
          <a:p>
            <a:pPr lvl="1"/>
            <a:r>
              <a:rPr lang="en-US" altLang="zh-CN" dirty="0"/>
              <a:t>Generating embeddings using open-source PLM.</a:t>
            </a:r>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26</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Liu, </a:t>
            </a:r>
            <a:r>
              <a:rPr lang="en-US" altLang="zh-CN" sz="1200" dirty="0" err="1"/>
              <a:t>Qijiong</a:t>
            </a:r>
            <a:r>
              <a:rPr lang="en-US" altLang="zh-CN" sz="1200" dirty="0"/>
              <a:t>, et al. "ONCE: Boosting Content-based Recommendation with Both Open- and Closed-source Large Language Models." </a:t>
            </a:r>
            <a:r>
              <a:rPr lang="en-US" altLang="zh-CN" sz="1200" dirty="0" err="1"/>
              <a:t>arXiv</a:t>
            </a:r>
            <a:r>
              <a:rPr lang="en-US" altLang="zh-CN" sz="1200" dirty="0"/>
              <a:t> preprint arXiv:2305.06566 (2023).</a:t>
            </a:r>
            <a:endParaRPr lang="zh-CN" altLang="en-US" sz="1200" dirty="0"/>
          </a:p>
        </p:txBody>
      </p:sp>
      <p:pic>
        <p:nvPicPr>
          <p:cNvPr id="8" name="图片 7">
            <a:extLst>
              <a:ext uri="{FF2B5EF4-FFF2-40B4-BE49-F238E27FC236}">
                <a16:creationId xmlns:a16="http://schemas.microsoft.com/office/drawing/2014/main" id="{1C310AB6-D7F0-9BC2-1CEC-22A133A3FAD0}"/>
              </a:ext>
            </a:extLst>
          </p:cNvPr>
          <p:cNvPicPr>
            <a:picLocks noChangeAspect="1"/>
          </p:cNvPicPr>
          <p:nvPr/>
        </p:nvPicPr>
        <p:blipFill>
          <a:blip r:embed="rId3"/>
          <a:stretch>
            <a:fillRect/>
          </a:stretch>
        </p:blipFill>
        <p:spPr>
          <a:xfrm>
            <a:off x="324334" y="2962939"/>
            <a:ext cx="8495331" cy="3155864"/>
          </a:xfrm>
          <a:prstGeom prst="rect">
            <a:avLst/>
          </a:prstGeom>
        </p:spPr>
      </p:pic>
    </p:spTree>
    <p:extLst>
      <p:ext uri="{BB962C8B-B14F-4D97-AF65-F5344CB8AC3E}">
        <p14:creationId xmlns:p14="http://schemas.microsoft.com/office/powerpoint/2010/main" val="2043113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Towards Open-World Recommendation with Knowledge Augmentation from Large Language Models </a:t>
            </a:r>
          </a:p>
          <a:p>
            <a:pPr lvl="1"/>
            <a:r>
              <a:rPr lang="en-US" altLang="zh-CN" dirty="0"/>
              <a:t>Using LLM to expand user information and product information and infer user preferences based on user history sequence.</a:t>
            </a:r>
          </a:p>
          <a:p>
            <a:pPr lvl="1"/>
            <a:r>
              <a:rPr lang="en-US" altLang="zh-CN" dirty="0"/>
              <a:t>Using large models as knowledge base to enhance user and product representation while ensuring online feasibility.</a:t>
            </a:r>
          </a:p>
          <a:p>
            <a:pPr lvl="1"/>
            <a:endParaRPr lang="en-US" altLang="zh-CN" dirty="0"/>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27</a:t>
            </a:fld>
            <a:endParaRPr lang="zh-CN" altLang="en-US"/>
          </a:p>
        </p:txBody>
      </p:sp>
      <p:pic>
        <p:nvPicPr>
          <p:cNvPr id="7" name="图片 6">
            <a:extLst>
              <a:ext uri="{FF2B5EF4-FFF2-40B4-BE49-F238E27FC236}">
                <a16:creationId xmlns:a16="http://schemas.microsoft.com/office/drawing/2014/main" id="{6FC4DF16-9AB1-88C8-97CB-B633976CFC06}"/>
              </a:ext>
            </a:extLst>
          </p:cNvPr>
          <p:cNvPicPr>
            <a:picLocks noChangeAspect="1"/>
          </p:cNvPicPr>
          <p:nvPr/>
        </p:nvPicPr>
        <p:blipFill>
          <a:blip r:embed="rId3"/>
          <a:stretch>
            <a:fillRect/>
          </a:stretch>
        </p:blipFill>
        <p:spPr>
          <a:xfrm>
            <a:off x="0" y="3532013"/>
            <a:ext cx="9144000" cy="2586790"/>
          </a:xfrm>
          <a:prstGeom prst="rect">
            <a:avLst/>
          </a:prstGeom>
        </p:spPr>
      </p:pic>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Xi, </a:t>
            </a:r>
            <a:r>
              <a:rPr lang="en-US" altLang="zh-CN" sz="1200" dirty="0" err="1"/>
              <a:t>Yunjia</a:t>
            </a:r>
            <a:r>
              <a:rPr lang="en-US" altLang="zh-CN" sz="1200" dirty="0"/>
              <a:t>, et al. "Towards Open-World Recommendation with Knowledge Augmentation from Large Language Models." </a:t>
            </a:r>
            <a:r>
              <a:rPr lang="en-US" altLang="zh-CN" sz="1200" dirty="0" err="1"/>
              <a:t>arXiv</a:t>
            </a:r>
            <a:r>
              <a:rPr lang="en-US" altLang="zh-CN" sz="1200" dirty="0"/>
              <a:t> preprint arXiv:2306.10933 (2023).</a:t>
            </a:r>
            <a:endParaRPr lang="zh-CN" altLang="en-US" sz="1200" dirty="0"/>
          </a:p>
        </p:txBody>
      </p:sp>
    </p:spTree>
    <p:extLst>
      <p:ext uri="{BB962C8B-B14F-4D97-AF65-F5344CB8AC3E}">
        <p14:creationId xmlns:p14="http://schemas.microsoft.com/office/powerpoint/2010/main" val="299598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Towards Open-World Recommendation with Knowledge Augmentation from Large Language Models </a:t>
            </a:r>
          </a:p>
          <a:p>
            <a:pPr lvl="1"/>
            <a:r>
              <a:rPr lang="en-US" altLang="zh-CN" dirty="0"/>
              <a:t>Introducing external knowledge, which brings a small improvement in effect</a:t>
            </a:r>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28</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Xi, </a:t>
            </a:r>
            <a:r>
              <a:rPr lang="en-US" altLang="zh-CN" sz="1200" dirty="0" err="1"/>
              <a:t>Yunjia</a:t>
            </a:r>
            <a:r>
              <a:rPr lang="en-US" altLang="zh-CN" sz="1200" dirty="0"/>
              <a:t>, et al. "Towards Open-World Recommendation with Knowledge Augmentation from Large Language Models." </a:t>
            </a:r>
            <a:r>
              <a:rPr lang="en-US" altLang="zh-CN" sz="1200" dirty="0" err="1"/>
              <a:t>arXiv</a:t>
            </a:r>
            <a:r>
              <a:rPr lang="en-US" altLang="zh-CN" sz="1200" dirty="0"/>
              <a:t> preprint arXiv:2306.10933 (2023).</a:t>
            </a:r>
            <a:endParaRPr lang="zh-CN" altLang="en-US" sz="1200" dirty="0"/>
          </a:p>
        </p:txBody>
      </p:sp>
      <p:pic>
        <p:nvPicPr>
          <p:cNvPr id="6" name="图片 5">
            <a:extLst>
              <a:ext uri="{FF2B5EF4-FFF2-40B4-BE49-F238E27FC236}">
                <a16:creationId xmlns:a16="http://schemas.microsoft.com/office/drawing/2014/main" id="{7254B2A1-B040-F291-6277-B0A2E484666A}"/>
              </a:ext>
            </a:extLst>
          </p:cNvPr>
          <p:cNvPicPr>
            <a:picLocks noChangeAspect="1"/>
          </p:cNvPicPr>
          <p:nvPr/>
        </p:nvPicPr>
        <p:blipFill>
          <a:blip r:embed="rId3"/>
          <a:stretch>
            <a:fillRect/>
          </a:stretch>
        </p:blipFill>
        <p:spPr>
          <a:xfrm>
            <a:off x="1779741" y="2734744"/>
            <a:ext cx="5584518" cy="2933777"/>
          </a:xfrm>
          <a:prstGeom prst="rect">
            <a:avLst/>
          </a:prstGeom>
        </p:spPr>
      </p:pic>
    </p:spTree>
    <p:extLst>
      <p:ext uri="{BB962C8B-B14F-4D97-AF65-F5344CB8AC3E}">
        <p14:creationId xmlns:p14="http://schemas.microsoft.com/office/powerpoint/2010/main" val="2698699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Enhancing Recommender Systems with Large Language Model Reasoning Graphs</a:t>
            </a:r>
          </a:p>
          <a:p>
            <a:pPr lvl="1"/>
            <a:r>
              <a:rPr lang="en-US" altLang="zh-CN" dirty="0"/>
              <a:t>LLM graph completing</a:t>
            </a:r>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29</a:t>
            </a:fld>
            <a:endParaRPr lang="zh-CN" altLang="en-US"/>
          </a:p>
        </p:txBody>
      </p:sp>
      <p:pic>
        <p:nvPicPr>
          <p:cNvPr id="7" name="图片 6">
            <a:extLst>
              <a:ext uri="{FF2B5EF4-FFF2-40B4-BE49-F238E27FC236}">
                <a16:creationId xmlns:a16="http://schemas.microsoft.com/office/drawing/2014/main" id="{9288CE57-A06C-2B3F-2FC0-8A1844263F70}"/>
              </a:ext>
            </a:extLst>
          </p:cNvPr>
          <p:cNvPicPr>
            <a:picLocks noChangeAspect="1"/>
          </p:cNvPicPr>
          <p:nvPr/>
        </p:nvPicPr>
        <p:blipFill>
          <a:blip r:embed="rId3"/>
          <a:stretch>
            <a:fillRect/>
          </a:stretch>
        </p:blipFill>
        <p:spPr>
          <a:xfrm>
            <a:off x="834058" y="2404046"/>
            <a:ext cx="7592469" cy="4304392"/>
          </a:xfrm>
          <a:prstGeom prst="rect">
            <a:avLst/>
          </a:prstGeom>
        </p:spPr>
      </p:pic>
    </p:spTree>
    <p:extLst>
      <p:ext uri="{BB962C8B-B14F-4D97-AF65-F5344CB8AC3E}">
        <p14:creationId xmlns:p14="http://schemas.microsoft.com/office/powerpoint/2010/main" val="272962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solidFill>
                  <a:srgbClr val="FF0000"/>
                </a:solidFill>
              </a:rPr>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t>Discriminative Model</a:t>
            </a:r>
            <a:endParaRPr kumimoji="1" lang="en-US" altLang="zh-CN" sz="1800" dirty="0"/>
          </a:p>
          <a:p>
            <a:r>
              <a:rPr kumimoji="1" lang="en-US" altLang="zh-CN" dirty="0"/>
              <a:t>Resources and supplement</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3</a:t>
            </a:fld>
            <a:endParaRPr lang="zh-CN" altLang="en-US"/>
          </a:p>
        </p:txBody>
      </p:sp>
    </p:spTree>
    <p:extLst>
      <p:ext uri="{BB962C8B-B14F-4D97-AF65-F5344CB8AC3E}">
        <p14:creationId xmlns:p14="http://schemas.microsoft.com/office/powerpoint/2010/main" val="3390077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Enhancing Recommender Systems with Large Language Model Reasoning Graphs</a:t>
            </a:r>
          </a:p>
          <a:p>
            <a:pPr lvl="1"/>
            <a:r>
              <a:rPr lang="en-US" altLang="zh-CN" dirty="0"/>
              <a:t>LLM graph completing</a:t>
            </a:r>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30</a:t>
            </a:fld>
            <a:endParaRPr lang="zh-CN" altLang="en-US"/>
          </a:p>
        </p:txBody>
      </p:sp>
      <p:pic>
        <p:nvPicPr>
          <p:cNvPr id="6" name="图片 5">
            <a:extLst>
              <a:ext uri="{FF2B5EF4-FFF2-40B4-BE49-F238E27FC236}">
                <a16:creationId xmlns:a16="http://schemas.microsoft.com/office/drawing/2014/main" id="{377310B6-EBE5-144D-9820-D34D4F94127D}"/>
              </a:ext>
            </a:extLst>
          </p:cNvPr>
          <p:cNvPicPr>
            <a:picLocks noChangeAspect="1"/>
          </p:cNvPicPr>
          <p:nvPr/>
        </p:nvPicPr>
        <p:blipFill>
          <a:blip r:embed="rId3"/>
          <a:stretch>
            <a:fillRect/>
          </a:stretch>
        </p:blipFill>
        <p:spPr>
          <a:xfrm>
            <a:off x="654794" y="2494179"/>
            <a:ext cx="7834412" cy="3998694"/>
          </a:xfrm>
          <a:prstGeom prst="rect">
            <a:avLst/>
          </a:prstGeom>
        </p:spPr>
      </p:pic>
    </p:spTree>
    <p:extLst>
      <p:ext uri="{BB962C8B-B14F-4D97-AF65-F5344CB8AC3E}">
        <p14:creationId xmlns:p14="http://schemas.microsoft.com/office/powerpoint/2010/main" val="3710785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Enhancing Recommender Systems with Large Language Model Reasoning Graphs</a:t>
            </a:r>
          </a:p>
          <a:p>
            <a:pPr lvl="1"/>
            <a:r>
              <a:rPr lang="en-US" altLang="zh-CN" dirty="0"/>
              <a:t>LLM graph completing </a:t>
            </a:r>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31</a:t>
            </a:fld>
            <a:endParaRPr lang="zh-CN" altLang="en-US"/>
          </a:p>
        </p:txBody>
      </p:sp>
      <p:pic>
        <p:nvPicPr>
          <p:cNvPr id="7" name="图片 6">
            <a:extLst>
              <a:ext uri="{FF2B5EF4-FFF2-40B4-BE49-F238E27FC236}">
                <a16:creationId xmlns:a16="http://schemas.microsoft.com/office/drawing/2014/main" id="{05637464-72F6-2B18-2D21-C66C44F22440}"/>
              </a:ext>
            </a:extLst>
          </p:cNvPr>
          <p:cNvPicPr>
            <a:picLocks noChangeAspect="1"/>
          </p:cNvPicPr>
          <p:nvPr/>
        </p:nvPicPr>
        <p:blipFill>
          <a:blip r:embed="rId3"/>
          <a:stretch>
            <a:fillRect/>
          </a:stretch>
        </p:blipFill>
        <p:spPr>
          <a:xfrm>
            <a:off x="512064" y="2418753"/>
            <a:ext cx="8394782" cy="4074120"/>
          </a:xfrm>
          <a:prstGeom prst="rect">
            <a:avLst/>
          </a:prstGeom>
        </p:spPr>
      </p:pic>
    </p:spTree>
    <p:extLst>
      <p:ext uri="{BB962C8B-B14F-4D97-AF65-F5344CB8AC3E}">
        <p14:creationId xmlns:p14="http://schemas.microsoft.com/office/powerpoint/2010/main" val="1114408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sz="2000" dirty="0" err="1"/>
              <a:t>LLMRec</a:t>
            </a:r>
            <a:r>
              <a:rPr lang="en-US" altLang="zh-CN" sz="2000" dirty="0"/>
              <a:t>: Large Language Models with Graph Augmentation for Recommendation </a:t>
            </a:r>
          </a:p>
          <a:p>
            <a:pPr lvl="1"/>
            <a:r>
              <a:rPr lang="en-US" altLang="zh-CN" dirty="0"/>
              <a:t>Data noise, Data heterogeneity and Data incompleteness.</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32</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Wei, Wei, et al. "</a:t>
            </a:r>
            <a:r>
              <a:rPr lang="en-US" altLang="zh-CN" sz="1200" dirty="0" err="1"/>
              <a:t>LLMRec</a:t>
            </a:r>
            <a:r>
              <a:rPr lang="en-US" altLang="zh-CN" sz="1200" dirty="0"/>
              <a:t>: Large Language Models with Graph Augmentation for Recommendation." </a:t>
            </a:r>
            <a:r>
              <a:rPr lang="en-US" altLang="zh-CN" sz="1200" i="1" dirty="0" err="1"/>
              <a:t>arXiv</a:t>
            </a:r>
            <a:r>
              <a:rPr lang="en-US" altLang="zh-CN" sz="1200" i="1" dirty="0"/>
              <a:t> preprint arXiv:2311.00423</a:t>
            </a:r>
            <a:r>
              <a:rPr lang="en-US" altLang="zh-CN" sz="1200" dirty="0"/>
              <a:t> (2023).</a:t>
            </a:r>
          </a:p>
        </p:txBody>
      </p:sp>
      <p:pic>
        <p:nvPicPr>
          <p:cNvPr id="8" name="图片 7">
            <a:extLst>
              <a:ext uri="{FF2B5EF4-FFF2-40B4-BE49-F238E27FC236}">
                <a16:creationId xmlns:a16="http://schemas.microsoft.com/office/drawing/2014/main" id="{75C08391-3420-9B7C-24A6-DD2412E907AC}"/>
              </a:ext>
            </a:extLst>
          </p:cNvPr>
          <p:cNvPicPr>
            <a:picLocks noChangeAspect="1"/>
          </p:cNvPicPr>
          <p:nvPr/>
        </p:nvPicPr>
        <p:blipFill rotWithShape="1">
          <a:blip r:embed="rId3"/>
          <a:srcRect l="15892" r="23876"/>
          <a:stretch/>
        </p:blipFill>
        <p:spPr>
          <a:xfrm>
            <a:off x="942577" y="4136628"/>
            <a:ext cx="7375432" cy="1907209"/>
          </a:xfrm>
          <a:prstGeom prst="rect">
            <a:avLst/>
          </a:prstGeom>
        </p:spPr>
      </p:pic>
      <p:pic>
        <p:nvPicPr>
          <p:cNvPr id="12" name="图片 11">
            <a:extLst>
              <a:ext uri="{FF2B5EF4-FFF2-40B4-BE49-F238E27FC236}">
                <a16:creationId xmlns:a16="http://schemas.microsoft.com/office/drawing/2014/main" id="{A5F6BF49-A8A5-F1A2-EDB4-3B0CD6826D97}"/>
              </a:ext>
            </a:extLst>
          </p:cNvPr>
          <p:cNvPicPr>
            <a:picLocks noChangeAspect="1"/>
          </p:cNvPicPr>
          <p:nvPr/>
        </p:nvPicPr>
        <p:blipFill>
          <a:blip r:embed="rId4"/>
          <a:stretch>
            <a:fillRect/>
          </a:stretch>
        </p:blipFill>
        <p:spPr>
          <a:xfrm>
            <a:off x="1338352" y="2913241"/>
            <a:ext cx="1529483" cy="283036"/>
          </a:xfrm>
          <a:prstGeom prst="rect">
            <a:avLst/>
          </a:prstGeom>
        </p:spPr>
      </p:pic>
      <p:pic>
        <p:nvPicPr>
          <p:cNvPr id="14" name="图片 13">
            <a:extLst>
              <a:ext uri="{FF2B5EF4-FFF2-40B4-BE49-F238E27FC236}">
                <a16:creationId xmlns:a16="http://schemas.microsoft.com/office/drawing/2014/main" id="{24649846-F60F-83FD-5918-C36448B53EC6}"/>
              </a:ext>
            </a:extLst>
          </p:cNvPr>
          <p:cNvPicPr>
            <a:picLocks noChangeAspect="1"/>
          </p:cNvPicPr>
          <p:nvPr/>
        </p:nvPicPr>
        <p:blipFill>
          <a:blip r:embed="rId5"/>
          <a:stretch>
            <a:fillRect/>
          </a:stretch>
        </p:blipFill>
        <p:spPr>
          <a:xfrm>
            <a:off x="1458097" y="3378861"/>
            <a:ext cx="1289991" cy="255821"/>
          </a:xfrm>
          <a:prstGeom prst="rect">
            <a:avLst/>
          </a:prstGeom>
        </p:spPr>
      </p:pic>
      <p:pic>
        <p:nvPicPr>
          <p:cNvPr id="16" name="图片 15">
            <a:extLst>
              <a:ext uri="{FF2B5EF4-FFF2-40B4-BE49-F238E27FC236}">
                <a16:creationId xmlns:a16="http://schemas.microsoft.com/office/drawing/2014/main" id="{E629D76F-7BB7-B718-E1EE-8A31588CD8C9}"/>
              </a:ext>
            </a:extLst>
          </p:cNvPr>
          <p:cNvPicPr>
            <a:picLocks noChangeAspect="1"/>
          </p:cNvPicPr>
          <p:nvPr/>
        </p:nvPicPr>
        <p:blipFill>
          <a:blip r:embed="rId6"/>
          <a:stretch>
            <a:fillRect/>
          </a:stretch>
        </p:blipFill>
        <p:spPr>
          <a:xfrm>
            <a:off x="5334194" y="3430418"/>
            <a:ext cx="3421031" cy="515687"/>
          </a:xfrm>
          <a:prstGeom prst="rect">
            <a:avLst/>
          </a:prstGeom>
        </p:spPr>
      </p:pic>
      <p:pic>
        <p:nvPicPr>
          <p:cNvPr id="18" name="图片 17">
            <a:extLst>
              <a:ext uri="{FF2B5EF4-FFF2-40B4-BE49-F238E27FC236}">
                <a16:creationId xmlns:a16="http://schemas.microsoft.com/office/drawing/2014/main" id="{19CDE51F-9419-FC3B-4ED0-781781E2E2F2}"/>
              </a:ext>
            </a:extLst>
          </p:cNvPr>
          <p:cNvPicPr>
            <a:picLocks noChangeAspect="1"/>
          </p:cNvPicPr>
          <p:nvPr/>
        </p:nvPicPr>
        <p:blipFill>
          <a:blip r:embed="rId7"/>
          <a:stretch>
            <a:fillRect/>
          </a:stretch>
        </p:blipFill>
        <p:spPr>
          <a:xfrm>
            <a:off x="3447968" y="2476096"/>
            <a:ext cx="1826111" cy="616874"/>
          </a:xfrm>
          <a:prstGeom prst="rect">
            <a:avLst/>
          </a:prstGeom>
        </p:spPr>
      </p:pic>
      <p:pic>
        <p:nvPicPr>
          <p:cNvPr id="20" name="图片 19">
            <a:extLst>
              <a:ext uri="{FF2B5EF4-FFF2-40B4-BE49-F238E27FC236}">
                <a16:creationId xmlns:a16="http://schemas.microsoft.com/office/drawing/2014/main" id="{87A75B4C-805E-B789-9B14-81F38363C095}"/>
              </a:ext>
            </a:extLst>
          </p:cNvPr>
          <p:cNvPicPr>
            <a:picLocks noChangeAspect="1"/>
          </p:cNvPicPr>
          <p:nvPr/>
        </p:nvPicPr>
        <p:blipFill>
          <a:blip r:embed="rId8"/>
          <a:stretch>
            <a:fillRect/>
          </a:stretch>
        </p:blipFill>
        <p:spPr>
          <a:xfrm>
            <a:off x="3447967" y="3194353"/>
            <a:ext cx="1826111" cy="600008"/>
          </a:xfrm>
          <a:prstGeom prst="rect">
            <a:avLst/>
          </a:prstGeom>
        </p:spPr>
      </p:pic>
      <p:sp>
        <p:nvSpPr>
          <p:cNvPr id="22" name="矩形 21">
            <a:extLst>
              <a:ext uri="{FF2B5EF4-FFF2-40B4-BE49-F238E27FC236}">
                <a16:creationId xmlns:a16="http://schemas.microsoft.com/office/drawing/2014/main" id="{BE318D0F-03FE-3BF6-F1EB-AD6736EC24EF}"/>
              </a:ext>
            </a:extLst>
          </p:cNvPr>
          <p:cNvSpPr/>
          <p:nvPr/>
        </p:nvSpPr>
        <p:spPr>
          <a:xfrm>
            <a:off x="3447967" y="2533350"/>
            <a:ext cx="1834907" cy="125625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02DD359-8BAF-9327-D440-C2A0DB76C8F0}"/>
              </a:ext>
            </a:extLst>
          </p:cNvPr>
          <p:cNvSpPr/>
          <p:nvPr/>
        </p:nvSpPr>
        <p:spPr>
          <a:xfrm>
            <a:off x="5313962" y="3349979"/>
            <a:ext cx="3492583" cy="66870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AC6FE372-6251-1F84-5D74-D0FEFDF77229}"/>
              </a:ext>
            </a:extLst>
          </p:cNvPr>
          <p:cNvPicPr>
            <a:picLocks noChangeAspect="1"/>
          </p:cNvPicPr>
          <p:nvPr/>
        </p:nvPicPr>
        <p:blipFill rotWithShape="1">
          <a:blip r:embed="rId9"/>
          <a:srcRect t="14419" b="16689"/>
          <a:stretch/>
        </p:blipFill>
        <p:spPr>
          <a:xfrm>
            <a:off x="337455" y="3903610"/>
            <a:ext cx="3505292" cy="217491"/>
          </a:xfrm>
          <a:prstGeom prst="rect">
            <a:avLst/>
          </a:prstGeom>
        </p:spPr>
      </p:pic>
    </p:spTree>
    <p:extLst>
      <p:ext uri="{BB962C8B-B14F-4D97-AF65-F5344CB8AC3E}">
        <p14:creationId xmlns:p14="http://schemas.microsoft.com/office/powerpoint/2010/main" val="2115538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sz="2000" dirty="0" err="1"/>
              <a:t>LLMRec</a:t>
            </a:r>
            <a:r>
              <a:rPr lang="en-US" altLang="zh-CN" sz="2000" dirty="0"/>
              <a:t>: Large Language Models with Graph Augmentation for Recommendation </a:t>
            </a:r>
          </a:p>
          <a:p>
            <a:pPr lvl="1"/>
            <a:r>
              <a:rPr lang="en-US" altLang="zh-CN" dirty="0"/>
              <a:t>Data noise, Data heterogeneity and Data incompleteness.</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33</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Wei, Wei, et al. "</a:t>
            </a:r>
            <a:r>
              <a:rPr lang="en-US" altLang="zh-CN" sz="1200" dirty="0" err="1"/>
              <a:t>LLMRec</a:t>
            </a:r>
            <a:r>
              <a:rPr lang="en-US" altLang="zh-CN" sz="1200" dirty="0"/>
              <a:t>: Large Language Models with Graph Augmentation for Recommendation." </a:t>
            </a:r>
            <a:r>
              <a:rPr lang="en-US" altLang="zh-CN" sz="1200" i="1" dirty="0" err="1"/>
              <a:t>arXiv</a:t>
            </a:r>
            <a:r>
              <a:rPr lang="en-US" altLang="zh-CN" sz="1200" i="1" dirty="0"/>
              <a:t> preprint arXiv:2311.00423</a:t>
            </a:r>
            <a:r>
              <a:rPr lang="en-US" altLang="zh-CN" sz="1200" dirty="0"/>
              <a:t> (2023).</a:t>
            </a:r>
          </a:p>
        </p:txBody>
      </p:sp>
      <p:pic>
        <p:nvPicPr>
          <p:cNvPr id="7" name="图片 6">
            <a:extLst>
              <a:ext uri="{FF2B5EF4-FFF2-40B4-BE49-F238E27FC236}">
                <a16:creationId xmlns:a16="http://schemas.microsoft.com/office/drawing/2014/main" id="{AB2D7194-6D86-4912-52CE-B0C098DB330B}"/>
              </a:ext>
            </a:extLst>
          </p:cNvPr>
          <p:cNvPicPr>
            <a:picLocks noChangeAspect="1"/>
          </p:cNvPicPr>
          <p:nvPr/>
        </p:nvPicPr>
        <p:blipFill>
          <a:blip r:embed="rId3"/>
          <a:stretch>
            <a:fillRect/>
          </a:stretch>
        </p:blipFill>
        <p:spPr>
          <a:xfrm>
            <a:off x="4994548" y="2796867"/>
            <a:ext cx="3763893" cy="2481319"/>
          </a:xfrm>
          <a:prstGeom prst="rect">
            <a:avLst/>
          </a:prstGeom>
        </p:spPr>
      </p:pic>
      <p:pic>
        <p:nvPicPr>
          <p:cNvPr id="10" name="图片 9">
            <a:extLst>
              <a:ext uri="{FF2B5EF4-FFF2-40B4-BE49-F238E27FC236}">
                <a16:creationId xmlns:a16="http://schemas.microsoft.com/office/drawing/2014/main" id="{E152E17D-515B-A56C-514B-4B89DF76E2D9}"/>
              </a:ext>
            </a:extLst>
          </p:cNvPr>
          <p:cNvPicPr>
            <a:picLocks noChangeAspect="1"/>
          </p:cNvPicPr>
          <p:nvPr/>
        </p:nvPicPr>
        <p:blipFill>
          <a:blip r:embed="rId4"/>
          <a:stretch>
            <a:fillRect/>
          </a:stretch>
        </p:blipFill>
        <p:spPr>
          <a:xfrm>
            <a:off x="709271" y="2397368"/>
            <a:ext cx="3967947" cy="957968"/>
          </a:xfrm>
          <a:prstGeom prst="rect">
            <a:avLst/>
          </a:prstGeom>
        </p:spPr>
      </p:pic>
      <p:pic>
        <p:nvPicPr>
          <p:cNvPr id="15" name="图片 14">
            <a:extLst>
              <a:ext uri="{FF2B5EF4-FFF2-40B4-BE49-F238E27FC236}">
                <a16:creationId xmlns:a16="http://schemas.microsoft.com/office/drawing/2014/main" id="{3C5CDBA5-BEEF-59DE-3B13-150FAC68F120}"/>
              </a:ext>
            </a:extLst>
          </p:cNvPr>
          <p:cNvPicPr>
            <a:picLocks noChangeAspect="1"/>
          </p:cNvPicPr>
          <p:nvPr/>
        </p:nvPicPr>
        <p:blipFill>
          <a:blip r:embed="rId5"/>
          <a:stretch>
            <a:fillRect/>
          </a:stretch>
        </p:blipFill>
        <p:spPr>
          <a:xfrm>
            <a:off x="112336" y="3370755"/>
            <a:ext cx="4964016" cy="658603"/>
          </a:xfrm>
          <a:prstGeom prst="rect">
            <a:avLst/>
          </a:prstGeom>
        </p:spPr>
      </p:pic>
      <p:pic>
        <p:nvPicPr>
          <p:cNvPr id="19" name="图片 18">
            <a:extLst>
              <a:ext uri="{FF2B5EF4-FFF2-40B4-BE49-F238E27FC236}">
                <a16:creationId xmlns:a16="http://schemas.microsoft.com/office/drawing/2014/main" id="{08BF539C-BE9D-0649-E22E-729E925D5E64}"/>
              </a:ext>
            </a:extLst>
          </p:cNvPr>
          <p:cNvPicPr>
            <a:picLocks noChangeAspect="1"/>
          </p:cNvPicPr>
          <p:nvPr/>
        </p:nvPicPr>
        <p:blipFill>
          <a:blip r:embed="rId6"/>
          <a:stretch>
            <a:fillRect/>
          </a:stretch>
        </p:blipFill>
        <p:spPr>
          <a:xfrm>
            <a:off x="1881206" y="4398263"/>
            <a:ext cx="2003024" cy="566072"/>
          </a:xfrm>
          <a:prstGeom prst="rect">
            <a:avLst/>
          </a:prstGeom>
        </p:spPr>
      </p:pic>
      <p:pic>
        <p:nvPicPr>
          <p:cNvPr id="25" name="图片 24">
            <a:extLst>
              <a:ext uri="{FF2B5EF4-FFF2-40B4-BE49-F238E27FC236}">
                <a16:creationId xmlns:a16="http://schemas.microsoft.com/office/drawing/2014/main" id="{5F65FF96-ED22-40C6-E33A-7361729FCC20}"/>
              </a:ext>
            </a:extLst>
          </p:cNvPr>
          <p:cNvPicPr>
            <a:picLocks noChangeAspect="1"/>
          </p:cNvPicPr>
          <p:nvPr/>
        </p:nvPicPr>
        <p:blipFill>
          <a:blip r:embed="rId7"/>
          <a:stretch>
            <a:fillRect/>
          </a:stretch>
        </p:blipFill>
        <p:spPr>
          <a:xfrm>
            <a:off x="1445766" y="4964335"/>
            <a:ext cx="2873904" cy="696704"/>
          </a:xfrm>
          <a:prstGeom prst="rect">
            <a:avLst/>
          </a:prstGeom>
        </p:spPr>
      </p:pic>
      <p:cxnSp>
        <p:nvCxnSpPr>
          <p:cNvPr id="27" name="直接连接符 26">
            <a:extLst>
              <a:ext uri="{FF2B5EF4-FFF2-40B4-BE49-F238E27FC236}">
                <a16:creationId xmlns:a16="http://schemas.microsoft.com/office/drawing/2014/main" id="{1A2565AC-B0CA-A37A-CBCE-1D3E1BDA87DD}"/>
              </a:ext>
            </a:extLst>
          </p:cNvPr>
          <p:cNvCxnSpPr/>
          <p:nvPr/>
        </p:nvCxnSpPr>
        <p:spPr>
          <a:xfrm>
            <a:off x="241005" y="4166604"/>
            <a:ext cx="464288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757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sz="2000" dirty="0" err="1"/>
              <a:t>LLMRec</a:t>
            </a:r>
            <a:r>
              <a:rPr lang="en-US" altLang="zh-CN" sz="2000" dirty="0"/>
              <a:t>: Large Language Models with Graph Augmentation for Recommendation </a:t>
            </a:r>
          </a:p>
          <a:p>
            <a:pPr lvl="1"/>
            <a:r>
              <a:rPr lang="en-US" altLang="zh-CN" dirty="0"/>
              <a:t>Overall Performance</a:t>
            </a:r>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34</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Wei, Wei, et al. "</a:t>
            </a:r>
            <a:r>
              <a:rPr lang="en-US" altLang="zh-CN" sz="1200" dirty="0" err="1"/>
              <a:t>LLMRec</a:t>
            </a:r>
            <a:r>
              <a:rPr lang="en-US" altLang="zh-CN" sz="1200" dirty="0"/>
              <a:t>: Large Language Models with Graph Augmentation for Recommendation." </a:t>
            </a:r>
            <a:r>
              <a:rPr lang="en-US" altLang="zh-CN" sz="1200" i="1" dirty="0" err="1"/>
              <a:t>arXiv</a:t>
            </a:r>
            <a:r>
              <a:rPr lang="en-US" altLang="zh-CN" sz="1200" i="1" dirty="0"/>
              <a:t> preprint arXiv:2311.00423</a:t>
            </a:r>
            <a:r>
              <a:rPr lang="en-US" altLang="zh-CN" sz="1200" dirty="0"/>
              <a:t> (2023).</a:t>
            </a:r>
          </a:p>
        </p:txBody>
      </p:sp>
      <p:pic>
        <p:nvPicPr>
          <p:cNvPr id="7" name="图片 6">
            <a:extLst>
              <a:ext uri="{FF2B5EF4-FFF2-40B4-BE49-F238E27FC236}">
                <a16:creationId xmlns:a16="http://schemas.microsoft.com/office/drawing/2014/main" id="{AE3AF26C-4D62-F87E-6E0B-AF0DC7056615}"/>
              </a:ext>
            </a:extLst>
          </p:cNvPr>
          <p:cNvPicPr>
            <a:picLocks noChangeAspect="1"/>
          </p:cNvPicPr>
          <p:nvPr/>
        </p:nvPicPr>
        <p:blipFill>
          <a:blip r:embed="rId3"/>
          <a:stretch>
            <a:fillRect/>
          </a:stretch>
        </p:blipFill>
        <p:spPr>
          <a:xfrm>
            <a:off x="0" y="2357313"/>
            <a:ext cx="9144000" cy="3621101"/>
          </a:xfrm>
          <a:prstGeom prst="rect">
            <a:avLst/>
          </a:prstGeom>
        </p:spPr>
      </p:pic>
    </p:spTree>
    <p:extLst>
      <p:ext uri="{BB962C8B-B14F-4D97-AF65-F5344CB8AC3E}">
        <p14:creationId xmlns:p14="http://schemas.microsoft.com/office/powerpoint/2010/main" val="2076652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2102342"/>
          </a:xfrm>
        </p:spPr>
        <p:txBody>
          <a:bodyPr>
            <a:normAutofit lnSpcReduction="10000"/>
          </a:bodyPr>
          <a:lstStyle/>
          <a:p>
            <a:r>
              <a:rPr lang="en-US" altLang="zh-CN" sz="2000" dirty="0" err="1"/>
              <a:t>LLMRec</a:t>
            </a:r>
            <a:r>
              <a:rPr lang="en-US" altLang="zh-CN" sz="2000" dirty="0"/>
              <a:t>: Large Language Models with Graph Augmentation for Recommendation </a:t>
            </a:r>
          </a:p>
          <a:p>
            <a:pPr lvl="1"/>
            <a:r>
              <a:rPr lang="en-US" altLang="zh-CN" dirty="0"/>
              <a:t>w/o-u-</a:t>
            </a:r>
            <a:r>
              <a:rPr lang="en-US" altLang="zh-CN" dirty="0" err="1"/>
              <a:t>i</a:t>
            </a:r>
            <a:r>
              <a:rPr lang="en-US" altLang="zh-CN" dirty="0"/>
              <a:t>: 	    without LLM-augment</a:t>
            </a:r>
          </a:p>
          <a:p>
            <a:pPr lvl="1"/>
            <a:r>
              <a:rPr lang="en-US" altLang="zh-CN" dirty="0"/>
              <a:t>w/o-u: 	    without user profile</a:t>
            </a:r>
          </a:p>
          <a:p>
            <a:pPr lvl="1"/>
            <a:r>
              <a:rPr lang="en-US" altLang="zh-CN" dirty="0"/>
              <a:t>w/</a:t>
            </a:r>
            <a:r>
              <a:rPr lang="en-US" altLang="zh-CN" dirty="0" err="1"/>
              <a:t>o-u&amp;i</a:t>
            </a:r>
            <a:r>
              <a:rPr lang="en-US" altLang="zh-CN" dirty="0"/>
              <a:t>:    without user and item profile</a:t>
            </a:r>
          </a:p>
          <a:p>
            <a:pPr lvl="1"/>
            <a:r>
              <a:rPr lang="en-US" altLang="zh-CN" dirty="0"/>
              <a:t>w/o-prune: without noise pruning</a:t>
            </a:r>
          </a:p>
          <a:p>
            <a:pPr lvl="1"/>
            <a:r>
              <a:rPr lang="en-US" altLang="zh-CN" dirty="0"/>
              <a:t>w/o-QC:	    without noise pruning and MAE</a:t>
            </a:r>
          </a:p>
          <a:p>
            <a:pPr lvl="1"/>
            <a:endParaRPr lang="en-US" altLang="zh-CN" dirty="0"/>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35</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Wei, Wei, et al. "</a:t>
            </a:r>
            <a:r>
              <a:rPr lang="en-US" altLang="zh-CN" sz="1200" dirty="0" err="1"/>
              <a:t>LLMRec</a:t>
            </a:r>
            <a:r>
              <a:rPr lang="en-US" altLang="zh-CN" sz="1200" dirty="0"/>
              <a:t>: Large Language Models with Graph Augmentation for Recommendation." </a:t>
            </a:r>
            <a:r>
              <a:rPr lang="en-US" altLang="zh-CN" sz="1200" i="1" dirty="0" err="1"/>
              <a:t>arXiv</a:t>
            </a:r>
            <a:r>
              <a:rPr lang="en-US" altLang="zh-CN" sz="1200" i="1" dirty="0"/>
              <a:t> preprint arXiv:2311.00423</a:t>
            </a:r>
            <a:r>
              <a:rPr lang="en-US" altLang="zh-CN" sz="1200" dirty="0"/>
              <a:t> (2023).</a:t>
            </a:r>
          </a:p>
        </p:txBody>
      </p:sp>
      <p:pic>
        <p:nvPicPr>
          <p:cNvPr id="8" name="图片 7">
            <a:extLst>
              <a:ext uri="{FF2B5EF4-FFF2-40B4-BE49-F238E27FC236}">
                <a16:creationId xmlns:a16="http://schemas.microsoft.com/office/drawing/2014/main" id="{B3FF9480-38C0-5D5D-9C1F-B0B1A2717BA2}"/>
              </a:ext>
            </a:extLst>
          </p:cNvPr>
          <p:cNvPicPr>
            <a:picLocks noChangeAspect="1"/>
          </p:cNvPicPr>
          <p:nvPr/>
        </p:nvPicPr>
        <p:blipFill>
          <a:blip r:embed="rId3"/>
          <a:stretch>
            <a:fillRect/>
          </a:stretch>
        </p:blipFill>
        <p:spPr>
          <a:xfrm>
            <a:off x="1546827" y="3461892"/>
            <a:ext cx="6050346" cy="2237159"/>
          </a:xfrm>
          <a:prstGeom prst="rect">
            <a:avLst/>
          </a:prstGeom>
        </p:spPr>
      </p:pic>
    </p:spTree>
    <p:extLst>
      <p:ext uri="{BB962C8B-B14F-4D97-AF65-F5344CB8AC3E}">
        <p14:creationId xmlns:p14="http://schemas.microsoft.com/office/powerpoint/2010/main" val="246801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solidFill>
                  <a:srgbClr val="FF0000"/>
                </a:solidFill>
              </a:rPr>
              <a:t>Discriminative Model</a:t>
            </a:r>
          </a:p>
          <a:p>
            <a:pPr lvl="2"/>
            <a:r>
              <a:rPr kumimoji="1" lang="en-US" altLang="zh-CN" dirty="0"/>
              <a:t>Pretraining-finetuning</a:t>
            </a:r>
          </a:p>
          <a:p>
            <a:r>
              <a:rPr kumimoji="1" lang="en-US" altLang="zh-CN" dirty="0"/>
              <a:t>Resources and supplement</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36</a:t>
            </a:fld>
            <a:endParaRPr lang="zh-CN" altLang="en-US"/>
          </a:p>
        </p:txBody>
      </p:sp>
    </p:spTree>
    <p:extLst>
      <p:ext uri="{BB962C8B-B14F-4D97-AF65-F5344CB8AC3E}">
        <p14:creationId xmlns:p14="http://schemas.microsoft.com/office/powerpoint/2010/main" val="2576928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pPr algn="l"/>
            <a:r>
              <a:rPr lang="en-US" altLang="zh-CN" dirty="0"/>
              <a:t>Language Models Can Improve Event Prediction by Few-Shot Abductive Reasoning</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37</a:t>
            </a:fld>
            <a:endParaRPr lang="zh-CN" altLang="en-US"/>
          </a:p>
        </p:txBody>
      </p:sp>
      <p:pic>
        <p:nvPicPr>
          <p:cNvPr id="7" name="图片 6">
            <a:extLst>
              <a:ext uri="{FF2B5EF4-FFF2-40B4-BE49-F238E27FC236}">
                <a16:creationId xmlns:a16="http://schemas.microsoft.com/office/drawing/2014/main" id="{9DB40E4F-DEAC-7957-AC24-A2FD9128DEB6}"/>
              </a:ext>
            </a:extLst>
          </p:cNvPr>
          <p:cNvPicPr>
            <a:picLocks noChangeAspect="1"/>
          </p:cNvPicPr>
          <p:nvPr/>
        </p:nvPicPr>
        <p:blipFill>
          <a:blip r:embed="rId3"/>
          <a:stretch>
            <a:fillRect/>
          </a:stretch>
        </p:blipFill>
        <p:spPr>
          <a:xfrm>
            <a:off x="314325" y="2851276"/>
            <a:ext cx="8515350" cy="2524617"/>
          </a:xfrm>
          <a:prstGeom prst="rect">
            <a:avLst/>
          </a:prstGeom>
        </p:spPr>
      </p:pic>
    </p:spTree>
    <p:extLst>
      <p:ext uri="{BB962C8B-B14F-4D97-AF65-F5344CB8AC3E}">
        <p14:creationId xmlns:p14="http://schemas.microsoft.com/office/powerpoint/2010/main" val="423956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CTRL: Connect Tabular and Language Model for CTR Prediction</a:t>
            </a:r>
          </a:p>
          <a:p>
            <a:pPr lvl="1"/>
            <a:r>
              <a:rPr lang="en-US" altLang="zh-CN" dirty="0"/>
              <a:t>LLM can’t model collaborative signals and leads to high online complexity.</a:t>
            </a:r>
          </a:p>
          <a:p>
            <a:pPr lvl="1"/>
            <a:r>
              <a:rPr lang="en-US" altLang="zh-CN" dirty="0"/>
              <a:t>Using LLM and CTR model to separately encode text and feature information, and then using contrastive learning to improve CTR model’s representation.</a:t>
            </a:r>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38</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Li, </a:t>
            </a:r>
            <a:r>
              <a:rPr lang="en-US" altLang="zh-CN" sz="1200" dirty="0" err="1"/>
              <a:t>Xiangyang</a:t>
            </a:r>
            <a:r>
              <a:rPr lang="en-US" altLang="zh-CN" sz="1200" dirty="0"/>
              <a:t>, et al. "CTRL: Connect Tabular and Language Model for CTR Prediction." </a:t>
            </a:r>
            <a:r>
              <a:rPr lang="en-US" altLang="zh-CN" sz="1200" i="1" dirty="0" err="1"/>
              <a:t>arXiv</a:t>
            </a:r>
            <a:r>
              <a:rPr lang="en-US" altLang="zh-CN" sz="1200" i="1" dirty="0"/>
              <a:t> preprint arXiv:2306.02841</a:t>
            </a:r>
            <a:r>
              <a:rPr lang="en-US" altLang="zh-CN" sz="1200" dirty="0"/>
              <a:t> (2023).</a:t>
            </a:r>
          </a:p>
        </p:txBody>
      </p:sp>
      <p:pic>
        <p:nvPicPr>
          <p:cNvPr id="7" name="图片 6">
            <a:extLst>
              <a:ext uri="{FF2B5EF4-FFF2-40B4-BE49-F238E27FC236}">
                <a16:creationId xmlns:a16="http://schemas.microsoft.com/office/drawing/2014/main" id="{C20FA779-8AD3-A579-1298-992A9629844B}"/>
              </a:ext>
            </a:extLst>
          </p:cNvPr>
          <p:cNvPicPr>
            <a:picLocks noChangeAspect="1"/>
          </p:cNvPicPr>
          <p:nvPr/>
        </p:nvPicPr>
        <p:blipFill>
          <a:blip r:embed="rId3"/>
          <a:stretch>
            <a:fillRect/>
          </a:stretch>
        </p:blipFill>
        <p:spPr>
          <a:xfrm>
            <a:off x="1774371" y="2713988"/>
            <a:ext cx="5595257" cy="3404815"/>
          </a:xfrm>
          <a:prstGeom prst="rect">
            <a:avLst/>
          </a:prstGeom>
        </p:spPr>
      </p:pic>
    </p:spTree>
    <p:extLst>
      <p:ext uri="{BB962C8B-B14F-4D97-AF65-F5344CB8AC3E}">
        <p14:creationId xmlns:p14="http://schemas.microsoft.com/office/powerpoint/2010/main" val="1785332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a:t>CTRL: Connect Tabular and Language Model for CTR Prediction</a:t>
            </a:r>
          </a:p>
          <a:p>
            <a:pPr lvl="1"/>
            <a:r>
              <a:rPr lang="en-US" altLang="zh-CN" dirty="0"/>
              <a:t>Without compromising online efficiency, model has achieved significant improvements in recommendation results.</a:t>
            </a:r>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39</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Li, </a:t>
            </a:r>
            <a:r>
              <a:rPr lang="en-US" altLang="zh-CN" sz="1200" dirty="0" err="1"/>
              <a:t>Xiangyang</a:t>
            </a:r>
            <a:r>
              <a:rPr lang="en-US" altLang="zh-CN" sz="1200" dirty="0"/>
              <a:t>, et al. "CTRL: Connect Tabular and Language Model for CTR Prediction." </a:t>
            </a:r>
            <a:r>
              <a:rPr lang="en-US" altLang="zh-CN" sz="1200" i="1" dirty="0" err="1"/>
              <a:t>arXiv</a:t>
            </a:r>
            <a:r>
              <a:rPr lang="en-US" altLang="zh-CN" sz="1200" i="1" dirty="0"/>
              <a:t> preprint arXiv:2306.02841</a:t>
            </a:r>
            <a:r>
              <a:rPr lang="en-US" altLang="zh-CN" sz="1200" dirty="0"/>
              <a:t> (2023).</a:t>
            </a:r>
          </a:p>
        </p:txBody>
      </p:sp>
      <p:pic>
        <p:nvPicPr>
          <p:cNvPr id="8" name="图片 7">
            <a:extLst>
              <a:ext uri="{FF2B5EF4-FFF2-40B4-BE49-F238E27FC236}">
                <a16:creationId xmlns:a16="http://schemas.microsoft.com/office/drawing/2014/main" id="{F9D1AD5D-177C-9DBE-F43A-A8835F83A3E6}"/>
              </a:ext>
            </a:extLst>
          </p:cNvPr>
          <p:cNvPicPr>
            <a:picLocks noChangeAspect="1"/>
          </p:cNvPicPr>
          <p:nvPr/>
        </p:nvPicPr>
        <p:blipFill>
          <a:blip r:embed="rId3"/>
          <a:stretch>
            <a:fillRect/>
          </a:stretch>
        </p:blipFill>
        <p:spPr>
          <a:xfrm>
            <a:off x="427585" y="2888005"/>
            <a:ext cx="8288830" cy="2639725"/>
          </a:xfrm>
          <a:prstGeom prst="rect">
            <a:avLst/>
          </a:prstGeom>
        </p:spPr>
      </p:pic>
    </p:spTree>
    <p:extLst>
      <p:ext uri="{BB962C8B-B14F-4D97-AF65-F5344CB8AC3E}">
        <p14:creationId xmlns:p14="http://schemas.microsoft.com/office/powerpoint/2010/main" val="162729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4776927"/>
          </a:xfrm>
        </p:spPr>
        <p:txBody>
          <a:bodyPr>
            <a:normAutofit/>
          </a:bodyPr>
          <a:lstStyle/>
          <a:p>
            <a:r>
              <a:rPr lang="en-US" altLang="zh-CN" dirty="0"/>
              <a:t>Sequential Recommendation</a:t>
            </a:r>
            <a:endParaRPr lang="zh-CN" altLang="en-US" dirty="0"/>
          </a:p>
          <a:p>
            <a:pPr lvl="1"/>
            <a:r>
              <a:rPr lang="en-US" altLang="zh-CN" dirty="0"/>
              <a:t>Alleviating information overload.</a:t>
            </a:r>
          </a:p>
          <a:p>
            <a:pPr lvl="1"/>
            <a:r>
              <a:rPr lang="en-US" altLang="zh-CN" dirty="0"/>
              <a:t>Selecting the optimal match between users and products.</a:t>
            </a:r>
          </a:p>
          <a:p>
            <a:pPr lvl="1"/>
            <a:endParaRPr lang="en-US" altLang="zh-CN" dirty="0"/>
          </a:p>
          <a:p>
            <a:r>
              <a:rPr lang="en-US" altLang="zh-CN" dirty="0"/>
              <a:t>Recommendation</a:t>
            </a:r>
            <a:r>
              <a:rPr lang="zh-CN" altLang="en-US" dirty="0"/>
              <a:t> </a:t>
            </a:r>
            <a:r>
              <a:rPr lang="en-US" altLang="zh-CN" dirty="0"/>
              <a:t>Methods</a:t>
            </a:r>
          </a:p>
          <a:p>
            <a:pPr lvl="1"/>
            <a:r>
              <a:rPr lang="en-US" altLang="zh-CN" dirty="0"/>
              <a:t>Demographic-based recommendation</a:t>
            </a:r>
          </a:p>
          <a:p>
            <a:pPr lvl="1"/>
            <a:r>
              <a:rPr lang="en-US" altLang="zh-CN" dirty="0"/>
              <a:t>Content-based recommendation</a:t>
            </a:r>
          </a:p>
          <a:p>
            <a:pPr lvl="1"/>
            <a:r>
              <a:rPr lang="en-US" altLang="zh-CN" dirty="0"/>
              <a:t>Collaborative filtering recommendation</a:t>
            </a:r>
          </a:p>
          <a:p>
            <a:pPr lvl="1"/>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a:t>
            </a:fld>
            <a:endParaRPr lang="zh-CN" altLang="en-US"/>
          </a:p>
        </p:txBody>
      </p:sp>
      <p:pic>
        <p:nvPicPr>
          <p:cNvPr id="10" name="图片 9">
            <a:extLst>
              <a:ext uri="{FF2B5EF4-FFF2-40B4-BE49-F238E27FC236}">
                <a16:creationId xmlns:a16="http://schemas.microsoft.com/office/drawing/2014/main" id="{A00001AF-5013-6FBD-67D7-D7EAC4688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511" y="4280453"/>
            <a:ext cx="3400425" cy="2095500"/>
          </a:xfrm>
          <a:prstGeom prst="rect">
            <a:avLst/>
          </a:prstGeom>
        </p:spPr>
      </p:pic>
      <p:pic>
        <p:nvPicPr>
          <p:cNvPr id="12" name="图片 11">
            <a:extLst>
              <a:ext uri="{FF2B5EF4-FFF2-40B4-BE49-F238E27FC236}">
                <a16:creationId xmlns:a16="http://schemas.microsoft.com/office/drawing/2014/main" id="{6DB38D18-8C2E-4F1A-6194-F7C05EE89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89" y="4280453"/>
            <a:ext cx="3343275" cy="2028825"/>
          </a:xfrm>
          <a:prstGeom prst="rect">
            <a:avLst/>
          </a:prstGeom>
        </p:spPr>
      </p:pic>
      <p:sp>
        <p:nvSpPr>
          <p:cNvPr id="13" name="文本框 12">
            <a:extLst>
              <a:ext uri="{FF2B5EF4-FFF2-40B4-BE49-F238E27FC236}">
                <a16:creationId xmlns:a16="http://schemas.microsoft.com/office/drawing/2014/main" id="{83206C76-0F09-ABA1-C120-2EAA625BC849}"/>
              </a:ext>
            </a:extLst>
          </p:cNvPr>
          <p:cNvSpPr txBox="1"/>
          <p:nvPr/>
        </p:nvSpPr>
        <p:spPr>
          <a:xfrm>
            <a:off x="628650" y="6259170"/>
            <a:ext cx="4150274" cy="369332"/>
          </a:xfrm>
          <a:prstGeom prst="rect">
            <a:avLst/>
          </a:prstGeom>
          <a:noFill/>
        </p:spPr>
        <p:txBody>
          <a:bodyPr wrap="square" rtlCol="0">
            <a:spAutoFit/>
          </a:bodyPr>
          <a:lstStyle/>
          <a:p>
            <a:pPr lvl="1"/>
            <a:r>
              <a:rPr lang="en-US" altLang="zh-CN" dirty="0"/>
              <a:t>Demographic-based recommendation</a:t>
            </a:r>
          </a:p>
        </p:txBody>
      </p:sp>
      <p:sp>
        <p:nvSpPr>
          <p:cNvPr id="14" name="文本框 13">
            <a:extLst>
              <a:ext uri="{FF2B5EF4-FFF2-40B4-BE49-F238E27FC236}">
                <a16:creationId xmlns:a16="http://schemas.microsoft.com/office/drawing/2014/main" id="{9626D8A8-BE7E-A1D2-BAF4-88E90F8BD03E}"/>
              </a:ext>
            </a:extLst>
          </p:cNvPr>
          <p:cNvSpPr txBox="1"/>
          <p:nvPr/>
        </p:nvSpPr>
        <p:spPr>
          <a:xfrm>
            <a:off x="4726533" y="6255047"/>
            <a:ext cx="3640533" cy="369332"/>
          </a:xfrm>
          <a:prstGeom prst="rect">
            <a:avLst/>
          </a:prstGeom>
          <a:noFill/>
        </p:spPr>
        <p:txBody>
          <a:bodyPr wrap="square" rtlCol="0">
            <a:spAutoFit/>
          </a:bodyPr>
          <a:lstStyle/>
          <a:p>
            <a:pPr lvl="1"/>
            <a:r>
              <a:rPr lang="en-US" altLang="zh-CN" dirty="0"/>
              <a:t>Content-based recommendation</a:t>
            </a:r>
          </a:p>
        </p:txBody>
      </p:sp>
    </p:spTree>
    <p:extLst>
      <p:ext uri="{BB962C8B-B14F-4D97-AF65-F5344CB8AC3E}">
        <p14:creationId xmlns:p14="http://schemas.microsoft.com/office/powerpoint/2010/main" val="2379266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err="1"/>
              <a:t>ClickPrompt</a:t>
            </a:r>
            <a:r>
              <a:rPr lang="en-US" altLang="zh-CN" dirty="0"/>
              <a:t>: CTR Models are Strong Prompt Generators for Adapting Language Models to CTR Prediction</a:t>
            </a:r>
          </a:p>
          <a:p>
            <a:pPr lvl="1"/>
            <a:r>
              <a:rPr lang="en-US" altLang="zh-CN" dirty="0"/>
              <a:t>Utilizing the ID model to transform the ID representation into a soft prompt.</a:t>
            </a:r>
          </a:p>
          <a:p>
            <a:pPr lvl="1"/>
            <a:r>
              <a:rPr lang="en-US" altLang="zh-CN" dirty="0"/>
              <a:t>Pooling the results from the ID model and the PLM to obtain the final result.</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40</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Lin, </a:t>
            </a:r>
            <a:r>
              <a:rPr lang="en-US" altLang="zh-CN" sz="1200" dirty="0" err="1"/>
              <a:t>Jianghao</a:t>
            </a:r>
            <a:r>
              <a:rPr lang="en-US" altLang="zh-CN" sz="1200" dirty="0"/>
              <a:t>, et al. "</a:t>
            </a:r>
            <a:r>
              <a:rPr lang="en-US" altLang="zh-CN" sz="1200" dirty="0" err="1"/>
              <a:t>ClickPrompt</a:t>
            </a:r>
            <a:r>
              <a:rPr lang="en-US" altLang="zh-CN" sz="1200" dirty="0"/>
              <a:t>: CTR Models are Strong Prompt Generators for Adapting Language Models to CTR Prediction." </a:t>
            </a:r>
            <a:r>
              <a:rPr lang="en-US" altLang="zh-CN" sz="1200" i="1" dirty="0" err="1"/>
              <a:t>arXiv</a:t>
            </a:r>
            <a:r>
              <a:rPr lang="en-US" altLang="zh-CN" sz="1200" i="1" dirty="0"/>
              <a:t> preprint arXiv:2310.09234</a:t>
            </a:r>
            <a:r>
              <a:rPr lang="en-US" altLang="zh-CN" sz="1200" dirty="0"/>
              <a:t> (2023).</a:t>
            </a:r>
          </a:p>
        </p:txBody>
      </p:sp>
      <p:pic>
        <p:nvPicPr>
          <p:cNvPr id="9" name="图片 8">
            <a:extLst>
              <a:ext uri="{FF2B5EF4-FFF2-40B4-BE49-F238E27FC236}">
                <a16:creationId xmlns:a16="http://schemas.microsoft.com/office/drawing/2014/main" id="{E8681C44-5505-C88C-6FB5-FB4BE4605CE5}"/>
              </a:ext>
            </a:extLst>
          </p:cNvPr>
          <p:cNvPicPr>
            <a:picLocks noChangeAspect="1"/>
          </p:cNvPicPr>
          <p:nvPr/>
        </p:nvPicPr>
        <p:blipFill>
          <a:blip r:embed="rId3"/>
          <a:stretch>
            <a:fillRect/>
          </a:stretch>
        </p:blipFill>
        <p:spPr>
          <a:xfrm>
            <a:off x="710764" y="2752180"/>
            <a:ext cx="7722471" cy="3366623"/>
          </a:xfrm>
          <a:prstGeom prst="rect">
            <a:avLst/>
          </a:prstGeom>
        </p:spPr>
      </p:pic>
    </p:spTree>
    <p:extLst>
      <p:ext uri="{BB962C8B-B14F-4D97-AF65-F5344CB8AC3E}">
        <p14:creationId xmlns:p14="http://schemas.microsoft.com/office/powerpoint/2010/main" val="955604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Generative LLM for Knowledge Augmentation </a:t>
            </a:r>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1843881"/>
          </a:xfrm>
        </p:spPr>
        <p:txBody>
          <a:bodyPr>
            <a:normAutofit/>
          </a:bodyPr>
          <a:lstStyle/>
          <a:p>
            <a:r>
              <a:rPr lang="en-US" altLang="zh-CN" dirty="0" err="1"/>
              <a:t>ClickPrompt</a:t>
            </a:r>
            <a:r>
              <a:rPr lang="en-US" altLang="zh-CN" dirty="0"/>
              <a:t>: CTR Models are Strong Prompt Generators for Adapting Language Models to CTR Prediction</a:t>
            </a:r>
          </a:p>
          <a:p>
            <a:pPr lvl="1"/>
            <a:r>
              <a:rPr lang="en-US" altLang="zh-CN" dirty="0"/>
              <a:t>The results achieved with </a:t>
            </a:r>
            <a:r>
              <a:rPr lang="en-US" altLang="zh-CN" dirty="0" err="1"/>
              <a:t>ClickPrompt</a:t>
            </a:r>
            <a:r>
              <a:rPr lang="en-US" altLang="zh-CN" dirty="0"/>
              <a:t> have shown a slight improvement.</a:t>
            </a:r>
          </a:p>
          <a:p>
            <a:pPr lvl="1"/>
            <a:r>
              <a:rPr lang="en-US" altLang="zh-CN" dirty="0"/>
              <a:t>The recommendation training strategy focused on soft prompts itself can enhance recommendation performance.</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dirty="0"/>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41</a:t>
            </a:fld>
            <a:endParaRPr lang="zh-CN" altLang="en-US"/>
          </a:p>
        </p:txBody>
      </p:sp>
      <p:sp>
        <p:nvSpPr>
          <p:cNvPr id="11" name="文本框 10">
            <a:extLst>
              <a:ext uri="{FF2B5EF4-FFF2-40B4-BE49-F238E27FC236}">
                <a16:creationId xmlns:a16="http://schemas.microsoft.com/office/drawing/2014/main" id="{07F37976-12EC-0DC7-CF88-52BC9E26EF5B}"/>
              </a:ext>
            </a:extLst>
          </p:cNvPr>
          <p:cNvSpPr txBox="1"/>
          <p:nvPr/>
        </p:nvSpPr>
        <p:spPr>
          <a:xfrm>
            <a:off x="628650" y="6118803"/>
            <a:ext cx="8054606" cy="461665"/>
          </a:xfrm>
          <a:prstGeom prst="rect">
            <a:avLst/>
          </a:prstGeom>
          <a:noFill/>
        </p:spPr>
        <p:txBody>
          <a:bodyPr wrap="square" rtlCol="0">
            <a:spAutoFit/>
          </a:bodyPr>
          <a:lstStyle/>
          <a:p>
            <a:r>
              <a:rPr lang="en-US" altLang="zh-CN" sz="1200" dirty="0"/>
              <a:t>Lin, </a:t>
            </a:r>
            <a:r>
              <a:rPr lang="en-US" altLang="zh-CN" sz="1200" dirty="0" err="1"/>
              <a:t>Jianghao</a:t>
            </a:r>
            <a:r>
              <a:rPr lang="en-US" altLang="zh-CN" sz="1200" dirty="0"/>
              <a:t>, et al. "</a:t>
            </a:r>
            <a:r>
              <a:rPr lang="en-US" altLang="zh-CN" sz="1200" dirty="0" err="1"/>
              <a:t>ClickPrompt</a:t>
            </a:r>
            <a:r>
              <a:rPr lang="en-US" altLang="zh-CN" sz="1200" dirty="0"/>
              <a:t>: CTR Models are Strong Prompt Generators for Adapting Language Models to CTR Prediction." </a:t>
            </a:r>
            <a:r>
              <a:rPr lang="en-US" altLang="zh-CN" sz="1200" i="1" dirty="0" err="1"/>
              <a:t>arXiv</a:t>
            </a:r>
            <a:r>
              <a:rPr lang="en-US" altLang="zh-CN" sz="1200" i="1" dirty="0"/>
              <a:t> preprint arXiv:2310.09234</a:t>
            </a:r>
            <a:r>
              <a:rPr lang="en-US" altLang="zh-CN" sz="1200" dirty="0"/>
              <a:t> (2023).</a:t>
            </a:r>
          </a:p>
        </p:txBody>
      </p:sp>
      <p:pic>
        <p:nvPicPr>
          <p:cNvPr id="7" name="图片 6">
            <a:extLst>
              <a:ext uri="{FF2B5EF4-FFF2-40B4-BE49-F238E27FC236}">
                <a16:creationId xmlns:a16="http://schemas.microsoft.com/office/drawing/2014/main" id="{6987DF66-3AB7-BD09-9045-4D2736B3CF35}"/>
              </a:ext>
            </a:extLst>
          </p:cNvPr>
          <p:cNvPicPr>
            <a:picLocks noChangeAspect="1"/>
          </p:cNvPicPr>
          <p:nvPr/>
        </p:nvPicPr>
        <p:blipFill>
          <a:blip r:embed="rId3"/>
          <a:stretch>
            <a:fillRect/>
          </a:stretch>
        </p:blipFill>
        <p:spPr>
          <a:xfrm>
            <a:off x="570356" y="2942696"/>
            <a:ext cx="8003287" cy="3176107"/>
          </a:xfrm>
          <a:prstGeom prst="rect">
            <a:avLst/>
          </a:prstGeom>
        </p:spPr>
      </p:pic>
    </p:spTree>
    <p:extLst>
      <p:ext uri="{BB962C8B-B14F-4D97-AF65-F5344CB8AC3E}">
        <p14:creationId xmlns:p14="http://schemas.microsoft.com/office/powerpoint/2010/main" val="1044297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t>Discriminative Model</a:t>
            </a:r>
          </a:p>
          <a:p>
            <a:r>
              <a:rPr kumimoji="1" lang="en-US" altLang="zh-CN" dirty="0">
                <a:solidFill>
                  <a:srgbClr val="FF0000"/>
                </a:solidFill>
              </a:rPr>
              <a:t>Resources and supplement</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42</a:t>
            </a:fld>
            <a:endParaRPr lang="zh-CN" altLang="en-US"/>
          </a:p>
        </p:txBody>
      </p:sp>
    </p:spTree>
    <p:extLst>
      <p:ext uri="{BB962C8B-B14F-4D97-AF65-F5344CB8AC3E}">
        <p14:creationId xmlns:p14="http://schemas.microsoft.com/office/powerpoint/2010/main" val="2880482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a:bodyPr>
          <a:lstStyle/>
          <a:p>
            <a:r>
              <a:rPr lang="en-US" altLang="zh-CN" dirty="0"/>
              <a:t>Resources and supplement</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5010767"/>
          </a:xfrm>
        </p:spPr>
        <p:txBody>
          <a:bodyPr>
            <a:normAutofit/>
          </a:bodyPr>
          <a:lstStyle/>
          <a:p>
            <a:pPr algn="l"/>
            <a:r>
              <a:rPr lang="en-US" altLang="zh-CN" dirty="0"/>
              <a:t>Datasets</a:t>
            </a:r>
          </a:p>
          <a:p>
            <a:pPr lvl="1"/>
            <a:r>
              <a:rPr lang="en-US" altLang="zh-CN" dirty="0">
                <a:hlinkClick r:id="rId3"/>
              </a:rPr>
              <a:t>Amazon Review</a:t>
            </a:r>
            <a:endParaRPr lang="en-US" altLang="zh-CN" dirty="0"/>
          </a:p>
          <a:p>
            <a:pPr lvl="1"/>
            <a:r>
              <a:rPr lang="en-US" altLang="zh-CN" dirty="0">
                <a:hlinkClick r:id="rId4"/>
              </a:rPr>
              <a:t>Amazon-M2Steam</a:t>
            </a:r>
            <a:endParaRPr lang="en-US" altLang="zh-CN" dirty="0"/>
          </a:p>
          <a:p>
            <a:pPr lvl="1"/>
            <a:r>
              <a:rPr lang="en-US" altLang="zh-CN" dirty="0">
                <a:hlinkClick r:id="rId5"/>
              </a:rPr>
              <a:t>Steam</a:t>
            </a:r>
            <a:endParaRPr lang="en-US" altLang="zh-CN" dirty="0"/>
          </a:p>
          <a:p>
            <a:pPr lvl="1"/>
            <a:r>
              <a:rPr lang="en-US" altLang="zh-CN" dirty="0" err="1">
                <a:hlinkClick r:id="rId6"/>
              </a:rPr>
              <a:t>MovieLens</a:t>
            </a:r>
            <a:endParaRPr lang="en-US" altLang="zh-CN" dirty="0"/>
          </a:p>
          <a:p>
            <a:pPr lvl="1"/>
            <a:r>
              <a:rPr lang="en-US" altLang="zh-CN" dirty="0">
                <a:hlinkClick r:id="rId7"/>
              </a:rPr>
              <a:t>Yelp</a:t>
            </a:r>
            <a:endParaRPr lang="en-US" altLang="zh-CN" dirty="0"/>
          </a:p>
          <a:p>
            <a:pPr lvl="1"/>
            <a:r>
              <a:rPr lang="en-US" altLang="zh-CN" dirty="0">
                <a:hlinkClick r:id="rId8"/>
              </a:rPr>
              <a:t>Douban</a:t>
            </a:r>
            <a:endParaRPr lang="en-US" altLang="zh-CN" dirty="0"/>
          </a:p>
          <a:p>
            <a:pPr lvl="1"/>
            <a:r>
              <a:rPr lang="en-US" altLang="zh-CN" dirty="0">
                <a:hlinkClick r:id="rId9"/>
              </a:rPr>
              <a:t>MIND</a:t>
            </a:r>
            <a:endParaRPr lang="en-US" altLang="zh-CN" dirty="0"/>
          </a:p>
          <a:p>
            <a:pPr lvl="1"/>
            <a:r>
              <a:rPr lang="en-US" altLang="zh-CN" dirty="0" err="1">
                <a:hlinkClick r:id="rId10"/>
              </a:rPr>
              <a:t>arXiv</a:t>
            </a:r>
            <a:endParaRPr lang="en-US" altLang="zh-CN" dirty="0"/>
          </a:p>
          <a:p>
            <a:pPr lvl="1"/>
            <a:r>
              <a:rPr lang="en-US" altLang="zh-CN" dirty="0">
                <a:hlinkClick r:id="rId7"/>
              </a:rPr>
              <a:t>U-NEED</a:t>
            </a:r>
            <a:endParaRPr lang="en-US" altLang="zh-CN" dirty="0"/>
          </a:p>
          <a:p>
            <a:pPr lvl="1"/>
            <a:r>
              <a:rPr lang="en-US" altLang="zh-CN" dirty="0" err="1">
                <a:hlinkClick r:id="rId11"/>
              </a:rPr>
              <a:t>NineRec</a:t>
            </a:r>
            <a:endParaRPr lang="en-US" altLang="zh-CN" dirty="0"/>
          </a:p>
          <a:p>
            <a:r>
              <a:rPr lang="en-US" altLang="zh-CN" dirty="0"/>
              <a:t>Code</a:t>
            </a:r>
          </a:p>
          <a:p>
            <a:pPr lvl="1"/>
            <a:r>
              <a:rPr lang="en-US" altLang="zh-CN" dirty="0"/>
              <a:t>https://github.com/XiaoxinHe/Awesome-Graph-LLM</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43</a:t>
            </a:fld>
            <a:endParaRPr lang="zh-CN" altLang="en-US"/>
          </a:p>
        </p:txBody>
      </p:sp>
    </p:spTree>
    <p:extLst>
      <p:ext uri="{BB962C8B-B14F-4D97-AF65-F5344CB8AC3E}">
        <p14:creationId xmlns:p14="http://schemas.microsoft.com/office/powerpoint/2010/main" val="2259350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pPr algn="l"/>
            <a:r>
              <a:rPr lang="en-US" altLang="zh-CN" dirty="0"/>
              <a:t>Grounding method</a:t>
            </a:r>
          </a:p>
          <a:p>
            <a:pPr lvl="1"/>
            <a:r>
              <a:rPr lang="en-US" altLang="zh-CN" dirty="0"/>
              <a:t>Fuzzy matching</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44</a:t>
            </a:fld>
            <a:endParaRPr lang="zh-CN" altLang="en-US"/>
          </a:p>
        </p:txBody>
      </p:sp>
      <p:pic>
        <p:nvPicPr>
          <p:cNvPr id="7" name="图片 6">
            <a:extLst>
              <a:ext uri="{FF2B5EF4-FFF2-40B4-BE49-F238E27FC236}">
                <a16:creationId xmlns:a16="http://schemas.microsoft.com/office/drawing/2014/main" id="{79FF74E5-CD7D-742D-7E91-FFE80D61E0F1}"/>
              </a:ext>
            </a:extLst>
          </p:cNvPr>
          <p:cNvPicPr>
            <a:picLocks noChangeAspect="1"/>
          </p:cNvPicPr>
          <p:nvPr/>
        </p:nvPicPr>
        <p:blipFill>
          <a:blip r:embed="rId3"/>
          <a:stretch>
            <a:fillRect/>
          </a:stretch>
        </p:blipFill>
        <p:spPr>
          <a:xfrm>
            <a:off x="148284" y="3413745"/>
            <a:ext cx="4334816" cy="1295238"/>
          </a:xfrm>
          <a:prstGeom prst="rect">
            <a:avLst/>
          </a:prstGeom>
        </p:spPr>
      </p:pic>
      <p:pic>
        <p:nvPicPr>
          <p:cNvPr id="10" name="图片 9">
            <a:extLst>
              <a:ext uri="{FF2B5EF4-FFF2-40B4-BE49-F238E27FC236}">
                <a16:creationId xmlns:a16="http://schemas.microsoft.com/office/drawing/2014/main" id="{90B87BA3-E97E-EB78-5764-7FC8AD1FA921}"/>
              </a:ext>
            </a:extLst>
          </p:cNvPr>
          <p:cNvPicPr>
            <a:picLocks noChangeAspect="1"/>
          </p:cNvPicPr>
          <p:nvPr/>
        </p:nvPicPr>
        <p:blipFill>
          <a:blip r:embed="rId4"/>
          <a:stretch>
            <a:fillRect/>
          </a:stretch>
        </p:blipFill>
        <p:spPr>
          <a:xfrm>
            <a:off x="4957717" y="2494557"/>
            <a:ext cx="4037999" cy="3133614"/>
          </a:xfrm>
          <a:prstGeom prst="rect">
            <a:avLst/>
          </a:prstGeom>
        </p:spPr>
      </p:pic>
    </p:spTree>
    <p:extLst>
      <p:ext uri="{BB962C8B-B14F-4D97-AF65-F5344CB8AC3E}">
        <p14:creationId xmlns:p14="http://schemas.microsoft.com/office/powerpoint/2010/main" val="2079423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pPr algn="l"/>
            <a:r>
              <a:rPr lang="en-US" altLang="zh-CN" dirty="0"/>
              <a:t>Attribute Grounding</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45</a:t>
            </a:fld>
            <a:endParaRPr lang="zh-CN" altLang="en-US"/>
          </a:p>
        </p:txBody>
      </p:sp>
      <p:pic>
        <p:nvPicPr>
          <p:cNvPr id="8" name="图片 7">
            <a:extLst>
              <a:ext uri="{FF2B5EF4-FFF2-40B4-BE49-F238E27FC236}">
                <a16:creationId xmlns:a16="http://schemas.microsoft.com/office/drawing/2014/main" id="{7D1C3B77-401C-D4A1-3EE7-486ADC7B4EC0}"/>
              </a:ext>
            </a:extLst>
          </p:cNvPr>
          <p:cNvPicPr>
            <a:picLocks noChangeAspect="1"/>
          </p:cNvPicPr>
          <p:nvPr/>
        </p:nvPicPr>
        <p:blipFill>
          <a:blip r:embed="rId3"/>
          <a:stretch>
            <a:fillRect/>
          </a:stretch>
        </p:blipFill>
        <p:spPr>
          <a:xfrm>
            <a:off x="1336256" y="2156529"/>
            <a:ext cx="6742857" cy="3571429"/>
          </a:xfrm>
          <a:prstGeom prst="rect">
            <a:avLst/>
          </a:prstGeom>
        </p:spPr>
      </p:pic>
    </p:spTree>
    <p:extLst>
      <p:ext uri="{BB962C8B-B14F-4D97-AF65-F5344CB8AC3E}">
        <p14:creationId xmlns:p14="http://schemas.microsoft.com/office/powerpoint/2010/main" val="2338919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pPr algn="l"/>
            <a:r>
              <a:rPr lang="en-US" altLang="zh-CN" dirty="0"/>
              <a:t>LLM embeddings</a:t>
            </a:r>
          </a:p>
          <a:p>
            <a:pPr algn="l"/>
            <a:r>
              <a:rPr lang="en-US" altLang="zh-CN" dirty="0"/>
              <a:t>Other Ranking Method (Statistical Information)</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46</a:t>
            </a:fld>
            <a:endParaRPr lang="zh-CN" altLang="en-US"/>
          </a:p>
        </p:txBody>
      </p:sp>
      <p:pic>
        <p:nvPicPr>
          <p:cNvPr id="7" name="图片 6">
            <a:extLst>
              <a:ext uri="{FF2B5EF4-FFF2-40B4-BE49-F238E27FC236}">
                <a16:creationId xmlns:a16="http://schemas.microsoft.com/office/drawing/2014/main" id="{BAFCAD2B-72A0-4770-A387-42A116BC6CDE}"/>
              </a:ext>
            </a:extLst>
          </p:cNvPr>
          <p:cNvPicPr>
            <a:picLocks noChangeAspect="1"/>
          </p:cNvPicPr>
          <p:nvPr/>
        </p:nvPicPr>
        <p:blipFill>
          <a:blip r:embed="rId3"/>
          <a:stretch>
            <a:fillRect/>
          </a:stretch>
        </p:blipFill>
        <p:spPr>
          <a:xfrm>
            <a:off x="572643" y="2611786"/>
            <a:ext cx="8115300" cy="3301039"/>
          </a:xfrm>
          <a:prstGeom prst="rect">
            <a:avLst/>
          </a:prstGeom>
        </p:spPr>
      </p:pic>
    </p:spTree>
    <p:extLst>
      <p:ext uri="{BB962C8B-B14F-4D97-AF65-F5344CB8AC3E}">
        <p14:creationId xmlns:p14="http://schemas.microsoft.com/office/powerpoint/2010/main" val="63427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t>Discriminative Model</a:t>
            </a:r>
          </a:p>
          <a:p>
            <a:r>
              <a:rPr kumimoji="1" lang="en-US" altLang="zh-CN" dirty="0"/>
              <a:t>Resources and supplement</a:t>
            </a:r>
          </a:p>
          <a:p>
            <a:r>
              <a:rPr kumimoji="1" lang="en-US" altLang="zh-CN" dirty="0">
                <a:solidFill>
                  <a:srgbClr val="FF0000"/>
                </a:solidFill>
              </a:rPr>
              <a:t>Outlook</a:t>
            </a:r>
            <a:endParaRPr kumimoji="1" lang="zh-CN" altLang="en-US" dirty="0">
              <a:solidFill>
                <a:srgbClr val="FF0000"/>
              </a:solidFill>
            </a:endParaRPr>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47</a:t>
            </a:fld>
            <a:endParaRPr lang="zh-CN" altLang="en-US"/>
          </a:p>
        </p:txBody>
      </p:sp>
    </p:spTree>
    <p:extLst>
      <p:ext uri="{BB962C8B-B14F-4D97-AF65-F5344CB8AC3E}">
        <p14:creationId xmlns:p14="http://schemas.microsoft.com/office/powerpoint/2010/main" val="599051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Outlook</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Knowledge Augmentation for Generative LLM</a:t>
            </a:r>
          </a:p>
          <a:p>
            <a:pPr lvl="1"/>
            <a:r>
              <a:rPr kumimoji="1" lang="en-US" altLang="zh-CN" dirty="0"/>
              <a:t>A more </a:t>
            </a:r>
            <a:r>
              <a:rPr kumimoji="1" lang="en-US" altLang="zh-CN" b="1" dirty="0">
                <a:solidFill>
                  <a:srgbClr val="C00000"/>
                </a:solidFill>
              </a:rPr>
              <a:t>high-quality and efficient prompt </a:t>
            </a:r>
            <a:r>
              <a:rPr kumimoji="1" lang="en-US" altLang="zh-CN" dirty="0"/>
              <a:t>generation module.</a:t>
            </a:r>
          </a:p>
          <a:p>
            <a:pPr lvl="1"/>
            <a:r>
              <a:rPr lang="en-US" altLang="zh-CN" b="1" dirty="0">
                <a:solidFill>
                  <a:srgbClr val="C00000"/>
                </a:solidFill>
              </a:rPr>
              <a:t>Better alignment </a:t>
            </a:r>
            <a:r>
              <a:rPr lang="en-US" altLang="zh-CN" dirty="0"/>
              <a:t>between the results of LLM and the recommended lists.</a:t>
            </a:r>
          </a:p>
          <a:p>
            <a:pPr lvl="1"/>
            <a:r>
              <a:rPr lang="en-US" altLang="zh-CN" dirty="0"/>
              <a:t>More </a:t>
            </a:r>
            <a:r>
              <a:rPr lang="en-US" altLang="zh-CN" b="1" dirty="0">
                <a:solidFill>
                  <a:srgbClr val="C00000"/>
                </a:solidFill>
              </a:rPr>
              <a:t>efficient inference</a:t>
            </a:r>
            <a:r>
              <a:rPr lang="en-US" altLang="zh-CN" dirty="0"/>
              <a:t>.</a:t>
            </a:r>
            <a:endParaRPr kumimoji="1" lang="en-US" altLang="zh-CN" dirty="0"/>
          </a:p>
          <a:p>
            <a:r>
              <a:rPr kumimoji="1" lang="en-US" altLang="zh-CN" dirty="0"/>
              <a:t>Generative LLM for Knowledge Augmentation </a:t>
            </a:r>
          </a:p>
          <a:p>
            <a:pPr lvl="1"/>
            <a:r>
              <a:rPr lang="en-US" altLang="zh-CN" dirty="0"/>
              <a:t>Obtaining </a:t>
            </a:r>
            <a:r>
              <a:rPr lang="en-US" altLang="zh-CN" b="1" dirty="0">
                <a:solidFill>
                  <a:srgbClr val="C00000"/>
                </a:solidFill>
              </a:rPr>
              <a:t>higher-quality embeddings</a:t>
            </a:r>
            <a:r>
              <a:rPr lang="en-US" altLang="zh-CN" dirty="0"/>
              <a:t>.</a:t>
            </a:r>
          </a:p>
          <a:p>
            <a:pPr lvl="1"/>
            <a:r>
              <a:rPr lang="en-US" altLang="zh-CN" dirty="0"/>
              <a:t>More </a:t>
            </a:r>
            <a:r>
              <a:rPr lang="en-US" altLang="zh-CN" b="1" dirty="0">
                <a:solidFill>
                  <a:srgbClr val="C00000"/>
                </a:solidFill>
              </a:rPr>
              <a:t>efficient representations</a:t>
            </a:r>
            <a:r>
              <a:rPr lang="en-US" altLang="zh-CN" dirty="0"/>
              <a:t>.</a:t>
            </a:r>
          </a:p>
          <a:p>
            <a:pPr lvl="1"/>
            <a:r>
              <a:rPr lang="en-US" altLang="zh-CN" b="1" dirty="0">
                <a:solidFill>
                  <a:srgbClr val="C00000"/>
                </a:solidFill>
              </a:rPr>
              <a:t>Deeper integration </a:t>
            </a:r>
            <a:r>
              <a:rPr lang="en-US" altLang="zh-CN" dirty="0"/>
              <a:t>with downstream recommendation models.</a:t>
            </a:r>
            <a:endParaRPr kumimoji="1" lang="en-US" altLang="zh-CN" dirty="0"/>
          </a:p>
          <a:p>
            <a:r>
              <a:rPr kumimoji="1" lang="en-US" altLang="zh-CN" dirty="0"/>
              <a:t>Discriminative Model</a:t>
            </a:r>
          </a:p>
          <a:p>
            <a:pPr lvl="1"/>
            <a:r>
              <a:rPr lang="en-US" altLang="zh-CN" dirty="0"/>
              <a:t>Better fine-tuning strategies.</a:t>
            </a:r>
          </a:p>
          <a:p>
            <a:pPr lvl="1"/>
            <a:endParaRPr kumimoji="1" lang="en-US" altLang="zh-CN"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48</a:t>
            </a:fld>
            <a:endParaRPr lang="zh-CN" altLang="en-US"/>
          </a:p>
        </p:txBody>
      </p:sp>
    </p:spTree>
    <p:extLst>
      <p:ext uri="{BB962C8B-B14F-4D97-AF65-F5344CB8AC3E}">
        <p14:creationId xmlns:p14="http://schemas.microsoft.com/office/powerpoint/2010/main" val="70796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4776927"/>
          </a:xfrm>
        </p:spPr>
        <p:txBody>
          <a:bodyPr>
            <a:normAutofit/>
          </a:bodyPr>
          <a:lstStyle/>
          <a:p>
            <a:r>
              <a:rPr lang="en-US" altLang="zh-CN" dirty="0"/>
              <a:t>LLM for Rec</a:t>
            </a:r>
          </a:p>
          <a:p>
            <a:pPr lvl="1">
              <a:lnSpc>
                <a:spcPct val="100000"/>
              </a:lnSpc>
            </a:pPr>
            <a:r>
              <a:rPr lang="en-US" altLang="zh-CN" dirty="0"/>
              <a:t>Traditional recommendation models primarily rely on </a:t>
            </a:r>
            <a:r>
              <a:rPr lang="en-US" altLang="zh-CN" b="1" dirty="0">
                <a:solidFill>
                  <a:srgbClr val="C00000"/>
                </a:solidFill>
              </a:rPr>
              <a:t>co-occurrence information</a:t>
            </a:r>
            <a:r>
              <a:rPr lang="en-US" altLang="zh-CN" dirty="0"/>
              <a:t>, with limited capabilities in </a:t>
            </a:r>
            <a:r>
              <a:rPr lang="en-US" altLang="zh-CN" b="1" dirty="0">
                <a:solidFill>
                  <a:srgbClr val="C00000"/>
                </a:solidFill>
              </a:rPr>
              <a:t>utilizing textual information</a:t>
            </a:r>
            <a:r>
              <a:rPr lang="en-US" altLang="zh-CN" dirty="0"/>
              <a:t>. In contrast, large models inherently possess text processing capabilities.</a:t>
            </a:r>
          </a:p>
          <a:p>
            <a:pPr lvl="1">
              <a:lnSpc>
                <a:spcPct val="100000"/>
              </a:lnSpc>
            </a:pPr>
            <a:r>
              <a:rPr lang="en-US" altLang="zh-CN" dirty="0"/>
              <a:t>The </a:t>
            </a:r>
            <a:r>
              <a:rPr lang="en-US" altLang="zh-CN" b="1" dirty="0">
                <a:solidFill>
                  <a:srgbClr val="C00000"/>
                </a:solidFill>
              </a:rPr>
              <a:t>open-domain knowledge </a:t>
            </a:r>
            <a:r>
              <a:rPr lang="en-US" altLang="zh-CN" dirty="0"/>
              <a:t>embedded in large models can effectively enhance the </a:t>
            </a:r>
            <a:r>
              <a:rPr lang="en-US" altLang="zh-CN" b="1" dirty="0">
                <a:solidFill>
                  <a:srgbClr val="C00000"/>
                </a:solidFill>
              </a:rPr>
              <a:t>zero-shot/few-shot </a:t>
            </a:r>
            <a:r>
              <a:rPr lang="en-US" altLang="zh-CN" dirty="0"/>
              <a:t>capabilities of recommendation models.</a:t>
            </a:r>
          </a:p>
          <a:p>
            <a:pPr lvl="1">
              <a:lnSpc>
                <a:spcPct val="100000"/>
              </a:lnSpc>
            </a:pPr>
            <a:r>
              <a:rPr lang="en-US" altLang="zh-CN" dirty="0"/>
              <a:t>The deep Transformer in large models brings about enhanced inferential abilities.</a:t>
            </a:r>
          </a:p>
          <a:p>
            <a:pPr>
              <a:lnSpc>
                <a:spcPct val="120000"/>
              </a:lnSpc>
            </a:pPr>
            <a:r>
              <a:rPr lang="en-US" altLang="zh-CN" dirty="0"/>
              <a:t>LLM in Recommendation System</a:t>
            </a:r>
          </a:p>
          <a:p>
            <a:pPr lvl="1"/>
            <a:r>
              <a:rPr kumimoji="1" lang="en-US" altLang="zh-CN" b="1" dirty="0"/>
              <a:t>i</a:t>
            </a:r>
            <a:r>
              <a:rPr kumimoji="1" lang="en-US" altLang="zh-CN" dirty="0"/>
              <a:t>. </a:t>
            </a:r>
            <a:r>
              <a:rPr kumimoji="1" lang="en-US" altLang="zh-CN" sz="1800" dirty="0"/>
              <a:t>Knowledge Augmentation for </a:t>
            </a:r>
            <a:r>
              <a:rPr kumimoji="1" lang="en-US" altLang="zh-CN" dirty="0"/>
              <a:t>Generative LLM</a:t>
            </a:r>
          </a:p>
          <a:p>
            <a:pPr lvl="1"/>
            <a:r>
              <a:rPr kumimoji="1" lang="en-US" altLang="zh-CN" b="1" dirty="0"/>
              <a:t>ii</a:t>
            </a:r>
            <a:r>
              <a:rPr kumimoji="1" lang="en-US" altLang="zh-CN" dirty="0"/>
              <a:t>. Generative LLM for </a:t>
            </a:r>
            <a:r>
              <a:rPr kumimoji="1" lang="en-US" altLang="zh-CN" sz="1800" dirty="0"/>
              <a:t>Knowledge Augmentation </a:t>
            </a:r>
          </a:p>
          <a:p>
            <a:pPr lvl="1"/>
            <a:r>
              <a:rPr kumimoji="1" lang="en-US" altLang="zh-CN" b="1" dirty="0"/>
              <a:t>iii</a:t>
            </a:r>
            <a:r>
              <a:rPr kumimoji="1" lang="en-US" altLang="zh-CN" dirty="0"/>
              <a:t>. Discriminative Model</a:t>
            </a:r>
            <a:endParaRPr kumimoji="1" lang="en-US" altLang="zh-CN" sz="1800" dirty="0"/>
          </a:p>
          <a:p>
            <a:pPr lvl="1">
              <a:lnSpc>
                <a:spcPct val="150000"/>
              </a:lnSpc>
            </a:pPr>
            <a:endParaRPr lang="en-US" altLang="zh-CN" dirty="0"/>
          </a:p>
          <a:p>
            <a:pPr lvl="1"/>
            <a:endParaRPr lang="en-US" altLang="zh-CN"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5</a:t>
            </a:fld>
            <a:endParaRPr lang="zh-CN" altLang="en-US"/>
          </a:p>
        </p:txBody>
      </p:sp>
      <p:sp>
        <p:nvSpPr>
          <p:cNvPr id="16" name="文本框 15">
            <a:extLst>
              <a:ext uri="{FF2B5EF4-FFF2-40B4-BE49-F238E27FC236}">
                <a16:creationId xmlns:a16="http://schemas.microsoft.com/office/drawing/2014/main" id="{861F56A2-C267-B276-415C-7B1C6AEB26F2}"/>
              </a:ext>
            </a:extLst>
          </p:cNvPr>
          <p:cNvSpPr txBox="1"/>
          <p:nvPr/>
        </p:nvSpPr>
        <p:spPr>
          <a:xfrm>
            <a:off x="195561" y="6251798"/>
            <a:ext cx="2147777" cy="369332"/>
          </a:xfrm>
          <a:prstGeom prst="rect">
            <a:avLst/>
          </a:prstGeom>
          <a:noFill/>
        </p:spPr>
        <p:txBody>
          <a:bodyPr wrap="square" rtlCol="0">
            <a:spAutoFit/>
          </a:bodyPr>
          <a:lstStyle/>
          <a:p>
            <a:pPr algn="ctr"/>
            <a:r>
              <a:rPr lang="en-US" altLang="zh-CN" b="1" dirty="0"/>
              <a:t>i</a:t>
            </a:r>
          </a:p>
        </p:txBody>
      </p:sp>
      <p:sp>
        <p:nvSpPr>
          <p:cNvPr id="21" name="文本框 20">
            <a:extLst>
              <a:ext uri="{FF2B5EF4-FFF2-40B4-BE49-F238E27FC236}">
                <a16:creationId xmlns:a16="http://schemas.microsoft.com/office/drawing/2014/main" id="{5A58C312-F658-D629-3089-5E1310FDDF85}"/>
              </a:ext>
            </a:extLst>
          </p:cNvPr>
          <p:cNvSpPr txBox="1"/>
          <p:nvPr/>
        </p:nvSpPr>
        <p:spPr>
          <a:xfrm>
            <a:off x="3278708" y="6251764"/>
            <a:ext cx="2147777" cy="369332"/>
          </a:xfrm>
          <a:prstGeom prst="rect">
            <a:avLst/>
          </a:prstGeom>
          <a:noFill/>
        </p:spPr>
        <p:txBody>
          <a:bodyPr wrap="square" rtlCol="0">
            <a:spAutoFit/>
          </a:bodyPr>
          <a:lstStyle/>
          <a:p>
            <a:pPr algn="ctr"/>
            <a:r>
              <a:rPr lang="en-US" altLang="zh-CN" b="1" dirty="0"/>
              <a:t>ii</a:t>
            </a:r>
          </a:p>
        </p:txBody>
      </p:sp>
      <p:grpSp>
        <p:nvGrpSpPr>
          <p:cNvPr id="53" name="组合 52">
            <a:extLst>
              <a:ext uri="{FF2B5EF4-FFF2-40B4-BE49-F238E27FC236}">
                <a16:creationId xmlns:a16="http://schemas.microsoft.com/office/drawing/2014/main" id="{E9DF934F-7477-992C-39BA-45F9AB5EAB6B}"/>
              </a:ext>
            </a:extLst>
          </p:cNvPr>
          <p:cNvGrpSpPr/>
          <p:nvPr/>
        </p:nvGrpSpPr>
        <p:grpSpPr>
          <a:xfrm>
            <a:off x="90343" y="5486400"/>
            <a:ext cx="2396011" cy="789688"/>
            <a:chOff x="90343" y="5486400"/>
            <a:chExt cx="2396011" cy="789688"/>
          </a:xfrm>
        </p:grpSpPr>
        <p:sp>
          <p:nvSpPr>
            <p:cNvPr id="6" name="矩形: 圆角 5">
              <a:extLst>
                <a:ext uri="{FF2B5EF4-FFF2-40B4-BE49-F238E27FC236}">
                  <a16:creationId xmlns:a16="http://schemas.microsoft.com/office/drawing/2014/main" id="{528D0F9B-B5C7-4D36-173E-1A35486D9C57}"/>
                </a:ext>
              </a:extLst>
            </p:cNvPr>
            <p:cNvSpPr/>
            <p:nvPr/>
          </p:nvSpPr>
          <p:spPr>
            <a:xfrm>
              <a:off x="90343" y="5486400"/>
              <a:ext cx="790866"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prompt</a:t>
              </a:r>
            </a:p>
            <a:p>
              <a:pPr algn="ctr"/>
              <a:r>
                <a:rPr lang="en-US" altLang="zh-CN" sz="1400" dirty="0">
                  <a:solidFill>
                    <a:schemeClr val="tx1"/>
                  </a:solidFill>
                </a:rPr>
                <a:t>tuning</a:t>
              </a:r>
              <a:endParaRPr lang="zh-CN" altLang="en-US" sz="1400" dirty="0">
                <a:solidFill>
                  <a:schemeClr val="tx1"/>
                </a:solidFill>
              </a:endParaRPr>
            </a:p>
          </p:txBody>
        </p:sp>
        <p:sp>
          <p:nvSpPr>
            <p:cNvPr id="7" name="矩形: 圆角 6">
              <a:extLst>
                <a:ext uri="{FF2B5EF4-FFF2-40B4-BE49-F238E27FC236}">
                  <a16:creationId xmlns:a16="http://schemas.microsoft.com/office/drawing/2014/main" id="{1469A2BC-62B3-9E3A-DDF1-7EB8CF2A3EDC}"/>
                </a:ext>
              </a:extLst>
            </p:cNvPr>
            <p:cNvSpPr/>
            <p:nvPr/>
          </p:nvSpPr>
          <p:spPr>
            <a:xfrm>
              <a:off x="1034937" y="5486400"/>
              <a:ext cx="661325"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LLM</a:t>
              </a:r>
              <a:endParaRPr lang="zh-CN" altLang="en-US" sz="1400" dirty="0">
                <a:solidFill>
                  <a:schemeClr val="tx1"/>
                </a:solidFill>
              </a:endParaRPr>
            </a:p>
          </p:txBody>
        </p:sp>
        <p:cxnSp>
          <p:nvCxnSpPr>
            <p:cNvPr id="9" name="直接箭头连接符 8">
              <a:extLst>
                <a:ext uri="{FF2B5EF4-FFF2-40B4-BE49-F238E27FC236}">
                  <a16:creationId xmlns:a16="http://schemas.microsoft.com/office/drawing/2014/main" id="{7C158221-169C-4D5E-5F3A-FB318EC8A509}"/>
                </a:ext>
              </a:extLst>
            </p:cNvPr>
            <p:cNvCxnSpPr>
              <a:cxnSpLocks/>
              <a:stCxn id="6" idx="3"/>
              <a:endCxn id="7" idx="1"/>
            </p:cNvCxnSpPr>
            <p:nvPr/>
          </p:nvCxnSpPr>
          <p:spPr>
            <a:xfrm>
              <a:off x="881209" y="5881244"/>
              <a:ext cx="1537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52764BF-6D43-B633-8E05-00A45F1754B2}"/>
                </a:ext>
              </a:extLst>
            </p:cNvPr>
            <p:cNvCxnSpPr>
              <a:cxnSpLocks/>
              <a:stCxn id="7" idx="3"/>
              <a:endCxn id="30" idx="1"/>
            </p:cNvCxnSpPr>
            <p:nvPr/>
          </p:nvCxnSpPr>
          <p:spPr>
            <a:xfrm>
              <a:off x="1696262" y="5881244"/>
              <a:ext cx="1430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9D1244EA-EC46-F055-F416-768DFC020405}"/>
                </a:ext>
              </a:extLst>
            </p:cNvPr>
            <p:cNvSpPr/>
            <p:nvPr/>
          </p:nvSpPr>
          <p:spPr>
            <a:xfrm>
              <a:off x="1839278" y="5486400"/>
              <a:ext cx="647076"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result</a:t>
              </a:r>
              <a:endParaRPr lang="zh-CN" altLang="en-US" sz="1400" dirty="0">
                <a:solidFill>
                  <a:schemeClr val="tx1"/>
                </a:solidFill>
              </a:endParaRPr>
            </a:p>
          </p:txBody>
        </p:sp>
      </p:grpSp>
      <p:sp>
        <p:nvSpPr>
          <p:cNvPr id="41" name="文本框 40">
            <a:extLst>
              <a:ext uri="{FF2B5EF4-FFF2-40B4-BE49-F238E27FC236}">
                <a16:creationId xmlns:a16="http://schemas.microsoft.com/office/drawing/2014/main" id="{AA1BB24A-3064-FD5B-90EA-A047797DB57F}"/>
              </a:ext>
            </a:extLst>
          </p:cNvPr>
          <p:cNvSpPr txBox="1"/>
          <p:nvPr/>
        </p:nvSpPr>
        <p:spPr>
          <a:xfrm>
            <a:off x="6238681" y="6251764"/>
            <a:ext cx="2147777" cy="369332"/>
          </a:xfrm>
          <a:prstGeom prst="rect">
            <a:avLst/>
          </a:prstGeom>
          <a:noFill/>
        </p:spPr>
        <p:txBody>
          <a:bodyPr wrap="square" rtlCol="0">
            <a:spAutoFit/>
          </a:bodyPr>
          <a:lstStyle/>
          <a:p>
            <a:pPr algn="ctr"/>
            <a:r>
              <a:rPr lang="en-US" altLang="zh-CN" b="1" dirty="0"/>
              <a:t>iii</a:t>
            </a:r>
          </a:p>
        </p:txBody>
      </p:sp>
      <p:grpSp>
        <p:nvGrpSpPr>
          <p:cNvPr id="54" name="组合 53">
            <a:extLst>
              <a:ext uri="{FF2B5EF4-FFF2-40B4-BE49-F238E27FC236}">
                <a16:creationId xmlns:a16="http://schemas.microsoft.com/office/drawing/2014/main" id="{306ABD59-6C54-4619-85D6-9797FBF5B16F}"/>
              </a:ext>
            </a:extLst>
          </p:cNvPr>
          <p:cNvGrpSpPr/>
          <p:nvPr/>
        </p:nvGrpSpPr>
        <p:grpSpPr>
          <a:xfrm>
            <a:off x="2734859" y="5493635"/>
            <a:ext cx="2737908" cy="789688"/>
            <a:chOff x="2861415" y="5486400"/>
            <a:chExt cx="2737908" cy="789688"/>
          </a:xfrm>
        </p:grpSpPr>
        <p:sp>
          <p:nvSpPr>
            <p:cNvPr id="18" name="矩形: 圆角 17">
              <a:extLst>
                <a:ext uri="{FF2B5EF4-FFF2-40B4-BE49-F238E27FC236}">
                  <a16:creationId xmlns:a16="http://schemas.microsoft.com/office/drawing/2014/main" id="{B4BE8493-C42D-30CB-F5DD-D27E4E855EB9}"/>
                </a:ext>
              </a:extLst>
            </p:cNvPr>
            <p:cNvSpPr/>
            <p:nvPr/>
          </p:nvSpPr>
          <p:spPr>
            <a:xfrm>
              <a:off x="4121603" y="5486400"/>
              <a:ext cx="706330"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Rec</a:t>
              </a:r>
            </a:p>
            <a:p>
              <a:pPr algn="ctr"/>
              <a:r>
                <a:rPr lang="en-US" altLang="zh-CN" sz="1400" dirty="0">
                  <a:solidFill>
                    <a:schemeClr val="tx1"/>
                  </a:solidFill>
                </a:rPr>
                <a:t>model</a:t>
              </a:r>
              <a:endParaRPr lang="zh-CN" altLang="en-US" sz="1400" dirty="0">
                <a:solidFill>
                  <a:schemeClr val="tx1"/>
                </a:solidFill>
              </a:endParaRPr>
            </a:p>
          </p:txBody>
        </p:sp>
        <p:sp>
          <p:nvSpPr>
            <p:cNvPr id="19" name="矩形: 圆角 18">
              <a:extLst>
                <a:ext uri="{FF2B5EF4-FFF2-40B4-BE49-F238E27FC236}">
                  <a16:creationId xmlns:a16="http://schemas.microsoft.com/office/drawing/2014/main" id="{6D37337C-A3F5-EF37-90C1-8E5C436BBEDF}"/>
                </a:ext>
              </a:extLst>
            </p:cNvPr>
            <p:cNvSpPr/>
            <p:nvPr/>
          </p:nvSpPr>
          <p:spPr>
            <a:xfrm>
              <a:off x="3087680" y="5486400"/>
              <a:ext cx="661325"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LLM</a:t>
              </a:r>
              <a:endParaRPr lang="zh-CN" altLang="en-US" sz="1400" dirty="0">
                <a:solidFill>
                  <a:schemeClr val="tx1"/>
                </a:solidFill>
              </a:endParaRPr>
            </a:p>
          </p:txBody>
        </p:sp>
        <p:cxnSp>
          <p:nvCxnSpPr>
            <p:cNvPr id="20" name="直接箭头连接符 19">
              <a:extLst>
                <a:ext uri="{FF2B5EF4-FFF2-40B4-BE49-F238E27FC236}">
                  <a16:creationId xmlns:a16="http://schemas.microsoft.com/office/drawing/2014/main" id="{F7076D69-5D1B-4180-E46F-ED2E299207BD}"/>
                </a:ext>
              </a:extLst>
            </p:cNvPr>
            <p:cNvCxnSpPr>
              <a:cxnSpLocks/>
              <a:stCxn id="19" idx="3"/>
              <a:endCxn id="18" idx="1"/>
            </p:cNvCxnSpPr>
            <p:nvPr/>
          </p:nvCxnSpPr>
          <p:spPr>
            <a:xfrm>
              <a:off x="3749005" y="5881244"/>
              <a:ext cx="3725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0E2F01E-C7AC-5DD0-4A38-CC5CA1A467CC}"/>
                </a:ext>
              </a:extLst>
            </p:cNvPr>
            <p:cNvCxnSpPr>
              <a:cxnSpLocks/>
              <a:stCxn id="18" idx="3"/>
              <a:endCxn id="39" idx="1"/>
            </p:cNvCxnSpPr>
            <p:nvPr/>
          </p:nvCxnSpPr>
          <p:spPr>
            <a:xfrm>
              <a:off x="4827933" y="5881244"/>
              <a:ext cx="1240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8C37DC4E-AA71-AABC-A846-958A4010F802}"/>
                </a:ext>
              </a:extLst>
            </p:cNvPr>
            <p:cNvSpPr/>
            <p:nvPr/>
          </p:nvSpPr>
          <p:spPr>
            <a:xfrm>
              <a:off x="4952026" y="5486400"/>
              <a:ext cx="647297"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result</a:t>
              </a:r>
              <a:endParaRPr lang="zh-CN" altLang="en-US" sz="1400" dirty="0">
                <a:solidFill>
                  <a:schemeClr val="tx1"/>
                </a:solidFill>
              </a:endParaRPr>
            </a:p>
          </p:txBody>
        </p:sp>
        <p:sp>
          <p:nvSpPr>
            <p:cNvPr id="48" name="文本框 47">
              <a:extLst>
                <a:ext uri="{FF2B5EF4-FFF2-40B4-BE49-F238E27FC236}">
                  <a16:creationId xmlns:a16="http://schemas.microsoft.com/office/drawing/2014/main" id="{43104373-FE55-C092-8B8E-C194405EE2F5}"/>
                </a:ext>
              </a:extLst>
            </p:cNvPr>
            <p:cNvSpPr txBox="1"/>
            <p:nvPr/>
          </p:nvSpPr>
          <p:spPr>
            <a:xfrm>
              <a:off x="2861415" y="5581136"/>
              <a:ext cx="2147777" cy="307777"/>
            </a:xfrm>
            <a:prstGeom prst="rect">
              <a:avLst/>
            </a:prstGeom>
            <a:noFill/>
          </p:spPr>
          <p:txBody>
            <a:bodyPr wrap="square" rtlCol="0">
              <a:spAutoFit/>
            </a:bodyPr>
            <a:lstStyle/>
            <a:p>
              <a:pPr algn="ctr"/>
              <a:r>
                <a:rPr lang="en-US" altLang="zh-CN" sz="1400" dirty="0"/>
                <a:t>text</a:t>
              </a:r>
            </a:p>
          </p:txBody>
        </p:sp>
      </p:grpSp>
      <p:grpSp>
        <p:nvGrpSpPr>
          <p:cNvPr id="55" name="组合 54">
            <a:extLst>
              <a:ext uri="{FF2B5EF4-FFF2-40B4-BE49-F238E27FC236}">
                <a16:creationId xmlns:a16="http://schemas.microsoft.com/office/drawing/2014/main" id="{452767E1-A5DA-8177-CC7E-5C8F19ABB9E9}"/>
              </a:ext>
            </a:extLst>
          </p:cNvPr>
          <p:cNvGrpSpPr/>
          <p:nvPr/>
        </p:nvGrpSpPr>
        <p:grpSpPr>
          <a:xfrm>
            <a:off x="5820579" y="5486400"/>
            <a:ext cx="2993460" cy="797357"/>
            <a:chOff x="5820579" y="5486400"/>
            <a:chExt cx="2993460" cy="797357"/>
          </a:xfrm>
        </p:grpSpPr>
        <p:sp>
          <p:nvSpPr>
            <p:cNvPr id="42" name="矩形: 圆角 41">
              <a:extLst>
                <a:ext uri="{FF2B5EF4-FFF2-40B4-BE49-F238E27FC236}">
                  <a16:creationId xmlns:a16="http://schemas.microsoft.com/office/drawing/2014/main" id="{EAB9DEA4-508A-8650-12F3-F534BC2BA4EC}"/>
                </a:ext>
              </a:extLst>
            </p:cNvPr>
            <p:cNvSpPr/>
            <p:nvPr/>
          </p:nvSpPr>
          <p:spPr>
            <a:xfrm>
              <a:off x="7323093" y="5486400"/>
              <a:ext cx="739017"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Rec</a:t>
              </a:r>
            </a:p>
            <a:p>
              <a:pPr algn="ctr"/>
              <a:r>
                <a:rPr lang="en-US" altLang="zh-CN" sz="1400" dirty="0">
                  <a:solidFill>
                    <a:schemeClr val="tx1"/>
                  </a:solidFill>
                </a:rPr>
                <a:t>model</a:t>
              </a:r>
              <a:endParaRPr lang="zh-CN" altLang="en-US" sz="1400" dirty="0">
                <a:solidFill>
                  <a:schemeClr val="tx1"/>
                </a:solidFill>
              </a:endParaRPr>
            </a:p>
          </p:txBody>
        </p:sp>
        <p:sp>
          <p:nvSpPr>
            <p:cNvPr id="43" name="矩形: 圆角 42">
              <a:extLst>
                <a:ext uri="{FF2B5EF4-FFF2-40B4-BE49-F238E27FC236}">
                  <a16:creationId xmlns:a16="http://schemas.microsoft.com/office/drawing/2014/main" id="{5CB1A147-843E-37D7-3888-B883BEA42F52}"/>
                </a:ext>
              </a:extLst>
            </p:cNvPr>
            <p:cNvSpPr/>
            <p:nvPr/>
          </p:nvSpPr>
          <p:spPr>
            <a:xfrm>
              <a:off x="5820579" y="5494069"/>
              <a:ext cx="661325"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LLM</a:t>
              </a:r>
              <a:endParaRPr lang="zh-CN" altLang="en-US" sz="1400" dirty="0">
                <a:solidFill>
                  <a:schemeClr val="tx1"/>
                </a:solidFill>
              </a:endParaRPr>
            </a:p>
          </p:txBody>
        </p:sp>
        <p:cxnSp>
          <p:nvCxnSpPr>
            <p:cNvPr id="44" name="直接箭头连接符 43">
              <a:extLst>
                <a:ext uri="{FF2B5EF4-FFF2-40B4-BE49-F238E27FC236}">
                  <a16:creationId xmlns:a16="http://schemas.microsoft.com/office/drawing/2014/main" id="{3823F139-CB7E-B70A-8574-7B172923AD34}"/>
                </a:ext>
              </a:extLst>
            </p:cNvPr>
            <p:cNvCxnSpPr>
              <a:cxnSpLocks/>
              <a:stCxn id="43" idx="3"/>
              <a:endCxn id="42" idx="1"/>
            </p:cNvCxnSpPr>
            <p:nvPr/>
          </p:nvCxnSpPr>
          <p:spPr>
            <a:xfrm flipV="1">
              <a:off x="6481904" y="5881244"/>
              <a:ext cx="841189" cy="76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2D317DA1-B376-10BE-66FF-D978258E6080}"/>
                </a:ext>
              </a:extLst>
            </p:cNvPr>
            <p:cNvCxnSpPr>
              <a:cxnSpLocks/>
              <a:stCxn id="42" idx="3"/>
              <a:endCxn id="46" idx="1"/>
            </p:cNvCxnSpPr>
            <p:nvPr/>
          </p:nvCxnSpPr>
          <p:spPr>
            <a:xfrm>
              <a:off x="8062110" y="5881244"/>
              <a:ext cx="102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圆角 45">
              <a:extLst>
                <a:ext uri="{FF2B5EF4-FFF2-40B4-BE49-F238E27FC236}">
                  <a16:creationId xmlns:a16="http://schemas.microsoft.com/office/drawing/2014/main" id="{E845667A-4C21-71F4-9340-F3414295B255}"/>
                </a:ext>
              </a:extLst>
            </p:cNvPr>
            <p:cNvSpPr/>
            <p:nvPr/>
          </p:nvSpPr>
          <p:spPr>
            <a:xfrm>
              <a:off x="8164283" y="5486400"/>
              <a:ext cx="649756" cy="7896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result</a:t>
              </a:r>
              <a:endParaRPr lang="zh-CN" altLang="en-US" sz="1400" dirty="0">
                <a:solidFill>
                  <a:schemeClr val="tx1"/>
                </a:solidFill>
              </a:endParaRPr>
            </a:p>
          </p:txBody>
        </p:sp>
        <p:sp>
          <p:nvSpPr>
            <p:cNvPr id="49" name="文本框 48">
              <a:extLst>
                <a:ext uri="{FF2B5EF4-FFF2-40B4-BE49-F238E27FC236}">
                  <a16:creationId xmlns:a16="http://schemas.microsoft.com/office/drawing/2014/main" id="{BDAE3AB4-36CA-C395-BFD2-37408F1B97C5}"/>
                </a:ext>
              </a:extLst>
            </p:cNvPr>
            <p:cNvSpPr txBox="1"/>
            <p:nvPr/>
          </p:nvSpPr>
          <p:spPr>
            <a:xfrm>
              <a:off x="5828610" y="5581136"/>
              <a:ext cx="2147777" cy="307777"/>
            </a:xfrm>
            <a:prstGeom prst="rect">
              <a:avLst/>
            </a:prstGeom>
            <a:noFill/>
          </p:spPr>
          <p:txBody>
            <a:bodyPr wrap="square" rtlCol="0">
              <a:spAutoFit/>
            </a:bodyPr>
            <a:lstStyle/>
            <a:p>
              <a:pPr algn="ctr"/>
              <a:r>
                <a:rPr lang="en-US" altLang="zh-CN" sz="1400" dirty="0"/>
                <a:t>embedding</a:t>
              </a:r>
            </a:p>
          </p:txBody>
        </p:sp>
      </p:grpSp>
      <p:sp>
        <p:nvSpPr>
          <p:cNvPr id="52" name="矩形: 圆角 51">
            <a:extLst>
              <a:ext uri="{FF2B5EF4-FFF2-40B4-BE49-F238E27FC236}">
                <a16:creationId xmlns:a16="http://schemas.microsoft.com/office/drawing/2014/main" id="{32923676-9323-AB50-EBAD-6401D27460FE}"/>
              </a:ext>
            </a:extLst>
          </p:cNvPr>
          <p:cNvSpPr/>
          <p:nvPr/>
        </p:nvSpPr>
        <p:spPr>
          <a:xfrm>
            <a:off x="0" y="5417112"/>
            <a:ext cx="2541156" cy="115381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968CC895-22D7-68E6-C367-3DE72DB9572A}"/>
              </a:ext>
            </a:extLst>
          </p:cNvPr>
          <p:cNvSpPr/>
          <p:nvPr/>
        </p:nvSpPr>
        <p:spPr>
          <a:xfrm>
            <a:off x="2858952" y="5417925"/>
            <a:ext cx="2676978" cy="115381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7B157A02-C065-4808-47E6-682D030CC15B}"/>
              </a:ext>
            </a:extLst>
          </p:cNvPr>
          <p:cNvSpPr/>
          <p:nvPr/>
        </p:nvSpPr>
        <p:spPr>
          <a:xfrm>
            <a:off x="5740647" y="5410690"/>
            <a:ext cx="3143847" cy="1153810"/>
          </a:xfrm>
          <a:prstGeom prst="round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941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737600" cy="981075"/>
          </a:xfrm>
        </p:spPr>
        <p:txBody>
          <a:bodyPr>
            <a:normAutofit/>
          </a:bodyPr>
          <a:lstStyle/>
          <a:p>
            <a:r>
              <a:rPr lang="en-US" altLang="zh-CN" dirty="0"/>
              <a:t>Chain-of-Thought Prompting Elicits Reasoning in Large Language Models</a:t>
            </a:r>
          </a:p>
          <a:p>
            <a:pPr lvl="1"/>
            <a:r>
              <a:rPr lang="en-US" altLang="zh-CN" dirty="0"/>
              <a:t>Stimulate the logical reasoning capabilities of large models</a:t>
            </a:r>
          </a:p>
          <a:p>
            <a:pPr lvl="1"/>
            <a:r>
              <a:rPr lang="en-US" altLang="zh-CN" dirty="0"/>
              <a:t>Manually constructed logic &gt;&gt; Automatically</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6</a:t>
            </a:fld>
            <a:endParaRPr lang="zh-CN" altLang="en-US"/>
          </a:p>
        </p:txBody>
      </p:sp>
      <p:pic>
        <p:nvPicPr>
          <p:cNvPr id="8" name="图片 7">
            <a:extLst>
              <a:ext uri="{FF2B5EF4-FFF2-40B4-BE49-F238E27FC236}">
                <a16:creationId xmlns:a16="http://schemas.microsoft.com/office/drawing/2014/main" id="{1BE02277-FC81-8668-BABC-184AC4585006}"/>
              </a:ext>
            </a:extLst>
          </p:cNvPr>
          <p:cNvPicPr>
            <a:picLocks noChangeAspect="1"/>
          </p:cNvPicPr>
          <p:nvPr/>
        </p:nvPicPr>
        <p:blipFill>
          <a:blip r:embed="rId3"/>
          <a:stretch>
            <a:fillRect/>
          </a:stretch>
        </p:blipFill>
        <p:spPr>
          <a:xfrm>
            <a:off x="1206124" y="2718839"/>
            <a:ext cx="6998076" cy="3351962"/>
          </a:xfrm>
          <a:prstGeom prst="rect">
            <a:avLst/>
          </a:prstGeom>
        </p:spPr>
      </p:pic>
    </p:spTree>
    <p:extLst>
      <p:ext uri="{BB962C8B-B14F-4D97-AF65-F5344CB8AC3E}">
        <p14:creationId xmlns:p14="http://schemas.microsoft.com/office/powerpoint/2010/main" val="342945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737600" cy="981075"/>
          </a:xfrm>
        </p:spPr>
        <p:txBody>
          <a:bodyPr>
            <a:normAutofit/>
          </a:bodyPr>
          <a:lstStyle/>
          <a:p>
            <a:r>
              <a:rPr lang="en-US" altLang="zh-CN" dirty="0" err="1"/>
              <a:t>LoRA</a:t>
            </a:r>
            <a:r>
              <a:rPr lang="en-US" altLang="zh-CN" dirty="0"/>
              <a:t>: Low-Rank Adaptation of Large Language Models</a:t>
            </a:r>
          </a:p>
          <a:p>
            <a:pPr lvl="1"/>
            <a:r>
              <a:rPr lang="en-US" altLang="zh-CN" dirty="0"/>
              <a:t>About 6% parameters</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7</a:t>
            </a:fld>
            <a:endParaRPr lang="zh-CN" altLang="en-US"/>
          </a:p>
        </p:txBody>
      </p:sp>
      <p:pic>
        <p:nvPicPr>
          <p:cNvPr id="1026" name="Picture 2">
            <a:extLst>
              <a:ext uri="{FF2B5EF4-FFF2-40B4-BE49-F238E27FC236}">
                <a16:creationId xmlns:a16="http://schemas.microsoft.com/office/drawing/2014/main" id="{1E81683E-33E5-DEF8-1122-58499069E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317048"/>
            <a:ext cx="6488113" cy="369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27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191D4-D37B-4EF7-F0E1-5F603F21CBF3}"/>
              </a:ext>
            </a:extLst>
          </p:cNvPr>
          <p:cNvSpPr>
            <a:spLocks noGrp="1"/>
          </p:cNvSpPr>
          <p:nvPr>
            <p:ph type="title"/>
          </p:nvPr>
        </p:nvSpPr>
        <p:spPr/>
        <p:txBody>
          <a:bodyPr/>
          <a:lstStyle/>
          <a:p>
            <a:r>
              <a:rPr kumimoji="1" lang="en-US" altLang="zh-CN" dirty="0"/>
              <a:t>Catalog</a:t>
            </a:r>
            <a:endParaRPr kumimoji="1" lang="zh-CN" altLang="en-US" dirty="0"/>
          </a:p>
        </p:txBody>
      </p:sp>
      <p:sp>
        <p:nvSpPr>
          <p:cNvPr id="3" name="内容占位符 2">
            <a:extLst>
              <a:ext uri="{FF2B5EF4-FFF2-40B4-BE49-F238E27FC236}">
                <a16:creationId xmlns:a16="http://schemas.microsoft.com/office/drawing/2014/main" id="{78727C65-6EE1-3F1C-E982-AEF687AD5C9F}"/>
              </a:ext>
            </a:extLst>
          </p:cNvPr>
          <p:cNvSpPr>
            <a:spLocks noGrp="1"/>
          </p:cNvSpPr>
          <p:nvPr>
            <p:ph idx="1"/>
          </p:nvPr>
        </p:nvSpPr>
        <p:spPr/>
        <p:txBody>
          <a:bodyPr/>
          <a:lstStyle/>
          <a:p>
            <a:r>
              <a:rPr kumimoji="1" lang="en-US" altLang="zh-CN" dirty="0"/>
              <a:t>Background</a:t>
            </a:r>
          </a:p>
          <a:p>
            <a:r>
              <a:rPr kumimoji="1" lang="en-US" altLang="zh-CN" dirty="0">
                <a:solidFill>
                  <a:srgbClr val="FF0000"/>
                </a:solidFill>
              </a:rPr>
              <a:t>Problem Definition</a:t>
            </a:r>
          </a:p>
          <a:p>
            <a:r>
              <a:rPr kumimoji="1" lang="en-US" altLang="zh-CN" dirty="0"/>
              <a:t>Methods Summary</a:t>
            </a:r>
          </a:p>
          <a:p>
            <a:pPr lvl="1"/>
            <a:r>
              <a:rPr kumimoji="1" lang="en-US" altLang="zh-CN" sz="1800" dirty="0"/>
              <a:t>Knowledge Augmentation for </a:t>
            </a:r>
            <a:r>
              <a:rPr kumimoji="1" lang="en-US" altLang="zh-CN" dirty="0"/>
              <a:t>Generative LLM</a:t>
            </a:r>
          </a:p>
          <a:p>
            <a:pPr lvl="1"/>
            <a:r>
              <a:rPr kumimoji="1" lang="en-US" altLang="zh-CN" dirty="0"/>
              <a:t>Generative LLM for </a:t>
            </a:r>
            <a:r>
              <a:rPr kumimoji="1" lang="en-US" altLang="zh-CN" sz="1800" dirty="0"/>
              <a:t>Knowledge Augmentation </a:t>
            </a:r>
          </a:p>
          <a:p>
            <a:pPr lvl="1"/>
            <a:r>
              <a:rPr kumimoji="1" lang="en-US" altLang="zh-CN" dirty="0"/>
              <a:t>Discriminative Model</a:t>
            </a:r>
          </a:p>
          <a:p>
            <a:r>
              <a:rPr kumimoji="1" lang="en-US" altLang="zh-CN" dirty="0"/>
              <a:t>Resources</a:t>
            </a:r>
          </a:p>
          <a:p>
            <a:r>
              <a:rPr kumimoji="1" lang="en-US" altLang="zh-CN" dirty="0"/>
              <a:t>Outlook</a:t>
            </a:r>
            <a:endParaRPr kumimoji="1" lang="zh-CN" altLang="en-US" dirty="0"/>
          </a:p>
        </p:txBody>
      </p:sp>
      <p:sp>
        <p:nvSpPr>
          <p:cNvPr id="4" name="日期占位符 3">
            <a:extLst>
              <a:ext uri="{FF2B5EF4-FFF2-40B4-BE49-F238E27FC236}">
                <a16:creationId xmlns:a16="http://schemas.microsoft.com/office/drawing/2014/main" id="{C3E5CDE7-F3EE-E173-A8C9-C04211487A23}"/>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06117B20-FDB2-C63E-F7EA-E7E69A8F012C}"/>
              </a:ext>
            </a:extLst>
          </p:cNvPr>
          <p:cNvSpPr>
            <a:spLocks noGrp="1"/>
          </p:cNvSpPr>
          <p:nvPr>
            <p:ph type="sldNum" sz="quarter" idx="12"/>
          </p:nvPr>
        </p:nvSpPr>
        <p:spPr/>
        <p:txBody>
          <a:bodyPr/>
          <a:lstStyle/>
          <a:p>
            <a:fld id="{EBFC4843-EEDB-4B7A-8496-D61853415229}" type="slidenum">
              <a:rPr lang="zh-CN" altLang="en-US" smtClean="0"/>
              <a:t>8</a:t>
            </a:fld>
            <a:endParaRPr lang="zh-CN" altLang="en-US"/>
          </a:p>
        </p:txBody>
      </p:sp>
    </p:spTree>
    <p:extLst>
      <p:ext uri="{BB962C8B-B14F-4D97-AF65-F5344CB8AC3E}">
        <p14:creationId xmlns:p14="http://schemas.microsoft.com/office/powerpoint/2010/main" val="108616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7B302-C4A0-4243-82F2-CF7767282B2D}"/>
              </a:ext>
            </a:extLst>
          </p:cNvPr>
          <p:cNvSpPr>
            <a:spLocks noGrp="1"/>
          </p:cNvSpPr>
          <p:nvPr>
            <p:ph type="title"/>
          </p:nvPr>
        </p:nvSpPr>
        <p:spPr/>
        <p:txBody>
          <a:bodyPr>
            <a:normAutofit fontScale="90000"/>
          </a:bodyPr>
          <a:lstStyle/>
          <a:p>
            <a:r>
              <a:rPr lang="en-US" altLang="zh-CN" dirty="0"/>
              <a:t>Knowledge Augmentation for Generative LLM</a:t>
            </a:r>
            <a:endParaRPr lang="zh-CN" altLang="en-US" dirty="0"/>
          </a:p>
        </p:txBody>
      </p:sp>
      <p:sp>
        <p:nvSpPr>
          <p:cNvPr id="3" name="内容占位符 2">
            <a:extLst>
              <a:ext uri="{FF2B5EF4-FFF2-40B4-BE49-F238E27FC236}">
                <a16:creationId xmlns:a16="http://schemas.microsoft.com/office/drawing/2014/main" id="{2DECFABF-C715-4C56-BC69-39C908294B98}"/>
              </a:ext>
            </a:extLst>
          </p:cNvPr>
          <p:cNvSpPr>
            <a:spLocks noGrp="1"/>
          </p:cNvSpPr>
          <p:nvPr>
            <p:ph idx="1"/>
          </p:nvPr>
        </p:nvSpPr>
        <p:spPr>
          <a:xfrm>
            <a:off x="628650" y="1482106"/>
            <a:ext cx="8003286" cy="981075"/>
          </a:xfrm>
        </p:spPr>
        <p:txBody>
          <a:bodyPr>
            <a:normAutofit/>
          </a:bodyPr>
          <a:lstStyle/>
          <a:p>
            <a:r>
              <a:rPr kumimoji="1" lang="en-US" altLang="zh-CN" dirty="0"/>
              <a:t>Problem Definition</a:t>
            </a:r>
          </a:p>
          <a:p>
            <a:pPr lvl="1"/>
            <a:r>
              <a:rPr lang="en-US" altLang="zh-CN" dirty="0"/>
              <a:t>Given a sequence of items and text information about users and items, try to predict the next item or whether an item should be recommended</a:t>
            </a:r>
            <a:endParaRPr lang="zh-CN" altLang="en-US" dirty="0"/>
          </a:p>
        </p:txBody>
      </p:sp>
      <p:sp>
        <p:nvSpPr>
          <p:cNvPr id="4" name="日期占位符 3">
            <a:extLst>
              <a:ext uri="{FF2B5EF4-FFF2-40B4-BE49-F238E27FC236}">
                <a16:creationId xmlns:a16="http://schemas.microsoft.com/office/drawing/2014/main" id="{E72DB107-28DE-4E35-B258-47682BC6C88F}"/>
              </a:ext>
            </a:extLst>
          </p:cNvPr>
          <p:cNvSpPr>
            <a:spLocks noGrp="1"/>
          </p:cNvSpPr>
          <p:nvPr>
            <p:ph type="dt" sz="half" idx="10"/>
          </p:nvPr>
        </p:nvSpPr>
        <p:spPr/>
        <p:txBody>
          <a:bodyPr/>
          <a:lstStyle/>
          <a:p>
            <a:fld id="{144BC0BF-0F67-42AB-ABD8-7ABB42D993C0}" type="datetime1">
              <a:rPr lang="zh-CN" altLang="en-US" smtClean="0"/>
              <a:t>2023/11/9</a:t>
            </a:fld>
            <a:endParaRPr lang="zh-CN" altLang="en-US"/>
          </a:p>
        </p:txBody>
      </p:sp>
      <p:sp>
        <p:nvSpPr>
          <p:cNvPr id="5" name="灯片编号占位符 4">
            <a:extLst>
              <a:ext uri="{FF2B5EF4-FFF2-40B4-BE49-F238E27FC236}">
                <a16:creationId xmlns:a16="http://schemas.microsoft.com/office/drawing/2014/main" id="{16842F17-013A-427D-8CB2-16CC40301EA4}"/>
              </a:ext>
            </a:extLst>
          </p:cNvPr>
          <p:cNvSpPr>
            <a:spLocks noGrp="1"/>
          </p:cNvSpPr>
          <p:nvPr>
            <p:ph type="sldNum" sz="quarter" idx="12"/>
          </p:nvPr>
        </p:nvSpPr>
        <p:spPr/>
        <p:txBody>
          <a:bodyPr/>
          <a:lstStyle/>
          <a:p>
            <a:fld id="{EBFC4843-EEDB-4B7A-8496-D61853415229}" type="slidenum">
              <a:rPr lang="zh-CN" altLang="en-US" smtClean="0"/>
              <a:t>9</a:t>
            </a:fld>
            <a:endParaRPr lang="zh-CN" altLang="en-US"/>
          </a:p>
        </p:txBody>
      </p:sp>
      <p:pic>
        <p:nvPicPr>
          <p:cNvPr id="7" name="图片 6">
            <a:extLst>
              <a:ext uri="{FF2B5EF4-FFF2-40B4-BE49-F238E27FC236}">
                <a16:creationId xmlns:a16="http://schemas.microsoft.com/office/drawing/2014/main" id="{E366C893-E2FE-0FA0-D51D-94DAE03F8AF7}"/>
              </a:ext>
            </a:extLst>
          </p:cNvPr>
          <p:cNvPicPr>
            <a:picLocks noChangeAspect="1"/>
          </p:cNvPicPr>
          <p:nvPr/>
        </p:nvPicPr>
        <p:blipFill>
          <a:blip r:embed="rId3"/>
          <a:stretch>
            <a:fillRect/>
          </a:stretch>
        </p:blipFill>
        <p:spPr>
          <a:xfrm>
            <a:off x="1118743" y="2567688"/>
            <a:ext cx="5575300" cy="3654263"/>
          </a:xfrm>
          <a:prstGeom prst="rect">
            <a:avLst/>
          </a:prstGeom>
        </p:spPr>
      </p:pic>
      <p:pic>
        <p:nvPicPr>
          <p:cNvPr id="10" name="图片 9">
            <a:extLst>
              <a:ext uri="{FF2B5EF4-FFF2-40B4-BE49-F238E27FC236}">
                <a16:creationId xmlns:a16="http://schemas.microsoft.com/office/drawing/2014/main" id="{C8995B5F-C9FB-160A-B68B-6BE56F82795F}"/>
              </a:ext>
            </a:extLst>
          </p:cNvPr>
          <p:cNvPicPr>
            <a:picLocks noChangeAspect="1"/>
          </p:cNvPicPr>
          <p:nvPr/>
        </p:nvPicPr>
        <p:blipFill>
          <a:blip r:embed="rId4"/>
          <a:stretch>
            <a:fillRect/>
          </a:stretch>
        </p:blipFill>
        <p:spPr>
          <a:xfrm>
            <a:off x="628650" y="2375276"/>
            <a:ext cx="2323809" cy="447619"/>
          </a:xfrm>
          <a:prstGeom prst="rect">
            <a:avLst/>
          </a:prstGeom>
        </p:spPr>
      </p:pic>
    </p:spTree>
    <p:extLst>
      <p:ext uri="{BB962C8B-B14F-4D97-AF65-F5344CB8AC3E}">
        <p14:creationId xmlns:p14="http://schemas.microsoft.com/office/powerpoint/2010/main" val="9836923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9032</TotalTime>
  <Words>2377</Words>
  <Application>Microsoft Office PowerPoint</Application>
  <PresentationFormat>全屏显示(4:3)</PresentationFormat>
  <Paragraphs>458</Paragraphs>
  <Slides>48</Slides>
  <Notes>39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Lucida Grande</vt:lpstr>
      <vt:lpstr>Söhne</vt:lpstr>
      <vt:lpstr>等线</vt:lpstr>
      <vt:lpstr>Arial</vt:lpstr>
      <vt:lpstr>Open Sans</vt:lpstr>
      <vt:lpstr>Segoe UI</vt:lpstr>
      <vt:lpstr>Times New Roman</vt:lpstr>
      <vt:lpstr>Office 主题​​</vt:lpstr>
      <vt:lpstr>Knowledge Augmentation of LLM in Sequential tasks</vt:lpstr>
      <vt:lpstr>Catalog</vt:lpstr>
      <vt:lpstr>Catalog</vt:lpstr>
      <vt:lpstr>Background</vt:lpstr>
      <vt:lpstr>Background</vt:lpstr>
      <vt:lpstr>Background</vt:lpstr>
      <vt:lpstr>Background</vt:lpstr>
      <vt:lpstr>Catalog</vt:lpstr>
      <vt:lpstr>Knowledge Augmentation for Generative LLM</vt:lpstr>
      <vt:lpstr>Catalog</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Knowledge Augmentation for Generative LLM</vt:lpstr>
      <vt:lpstr>Catalog</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Generative LLM for Knowledge Augmentation </vt:lpstr>
      <vt:lpstr>Catalog</vt:lpstr>
      <vt:lpstr>Knowledge Augmentation for Generative LLM</vt:lpstr>
      <vt:lpstr>Generative LLM for Knowledge Augmentation </vt:lpstr>
      <vt:lpstr>Generative LLM for Knowledge Augmentation </vt:lpstr>
      <vt:lpstr>Generative LLM for Knowledge Augmentation </vt:lpstr>
      <vt:lpstr>Generative LLM for Knowledge Augmentation </vt:lpstr>
      <vt:lpstr>Catalog</vt:lpstr>
      <vt:lpstr>Resources and supplement</vt:lpstr>
      <vt:lpstr>Knowledge Augmentation for Generative LLM</vt:lpstr>
      <vt:lpstr>Knowledge Augmentation for Generative LLM</vt:lpstr>
      <vt:lpstr>Knowledge Augmentation for Generative LLM</vt:lpstr>
      <vt:lpstr>Catalog</vt:lpstr>
      <vt:lpstr>Outlook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第一章：简介</dc:title>
  <dc:creator>Dove Lian</dc:creator>
  <cp:lastModifiedBy>珽嘉 申</cp:lastModifiedBy>
  <cp:revision>854</cp:revision>
  <dcterms:created xsi:type="dcterms:W3CDTF">2020-09-10T02:05:53Z</dcterms:created>
  <dcterms:modified xsi:type="dcterms:W3CDTF">2023-11-09T03:04:12Z</dcterms:modified>
</cp:coreProperties>
</file>